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9"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5E5E5E"/>
        </a:solidFill>
        <a:effectLst/>
        <a:uFillTx/>
        <a:latin typeface="+mn-lt"/>
        <a:ea typeface="+mn-ea"/>
        <a:cs typeface="+mn-cs"/>
        <a:sym typeface="Helvetica Neue"/>
      </a:defRPr>
    </a:lvl1pPr>
    <a:lvl2pPr marL="0" marR="0" indent="457200" algn="ctr" defTabSz="2438339"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5E5E5E"/>
        </a:solidFill>
        <a:effectLst/>
        <a:uFillTx/>
        <a:latin typeface="+mn-lt"/>
        <a:ea typeface="+mn-ea"/>
        <a:cs typeface="+mn-cs"/>
        <a:sym typeface="Helvetica Neue"/>
      </a:defRPr>
    </a:lvl2pPr>
    <a:lvl3pPr marL="0" marR="0" indent="914400" algn="ctr" defTabSz="2438339"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5E5E5E"/>
        </a:solidFill>
        <a:effectLst/>
        <a:uFillTx/>
        <a:latin typeface="+mn-lt"/>
        <a:ea typeface="+mn-ea"/>
        <a:cs typeface="+mn-cs"/>
        <a:sym typeface="Helvetica Neue"/>
      </a:defRPr>
    </a:lvl3pPr>
    <a:lvl4pPr marL="0" marR="0" indent="1371600" algn="ctr" defTabSz="2438339"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5E5E5E"/>
        </a:solidFill>
        <a:effectLst/>
        <a:uFillTx/>
        <a:latin typeface="+mn-lt"/>
        <a:ea typeface="+mn-ea"/>
        <a:cs typeface="+mn-cs"/>
        <a:sym typeface="Helvetica Neue"/>
      </a:defRPr>
    </a:lvl4pPr>
    <a:lvl5pPr marL="0" marR="0" indent="1828800" algn="ctr" defTabSz="2438339"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5E5E5E"/>
        </a:solidFill>
        <a:effectLst/>
        <a:uFillTx/>
        <a:latin typeface="+mn-lt"/>
        <a:ea typeface="+mn-ea"/>
        <a:cs typeface="+mn-cs"/>
        <a:sym typeface="Helvetica Neue"/>
      </a:defRPr>
    </a:lvl5pPr>
    <a:lvl6pPr marL="0" marR="0" indent="2286000" algn="ctr" defTabSz="2438339"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5E5E5E"/>
        </a:solidFill>
        <a:effectLst/>
        <a:uFillTx/>
        <a:latin typeface="+mn-lt"/>
        <a:ea typeface="+mn-ea"/>
        <a:cs typeface="+mn-cs"/>
        <a:sym typeface="Helvetica Neue"/>
      </a:defRPr>
    </a:lvl6pPr>
    <a:lvl7pPr marL="0" marR="0" indent="2743200" algn="ctr" defTabSz="2438339"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5E5E5E"/>
        </a:solidFill>
        <a:effectLst/>
        <a:uFillTx/>
        <a:latin typeface="+mn-lt"/>
        <a:ea typeface="+mn-ea"/>
        <a:cs typeface="+mn-cs"/>
        <a:sym typeface="Helvetica Neue"/>
      </a:defRPr>
    </a:lvl7pPr>
    <a:lvl8pPr marL="0" marR="0" indent="3200400" algn="ctr" defTabSz="2438339"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5E5E5E"/>
        </a:solidFill>
        <a:effectLst/>
        <a:uFillTx/>
        <a:latin typeface="+mn-lt"/>
        <a:ea typeface="+mn-ea"/>
        <a:cs typeface="+mn-cs"/>
        <a:sym typeface="Helvetica Neue"/>
      </a:defRPr>
    </a:lvl8pPr>
    <a:lvl9pPr marL="0" marR="0" indent="3657600" algn="ctr" defTabSz="2438339"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54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536773"/>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536773"/>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254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25400" cap="flat">
              <a:solidFill>
                <a:srgbClr val="CB297B"/>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s>

</file>

<file path=ppt/media/image1.png>
</file>

<file path=ppt/media/image1.tif>
</file>

<file path=ppt/media/image10.tif>
</file>

<file path=ppt/media/image11.tif>
</file>

<file path=ppt/media/image12.tif>
</file>

<file path=ppt/media/image13.tif>
</file>

<file path=ppt/media/image2.png>
</file>

<file path=ppt/media/image2.tif>
</file>

<file path=ppt/media/image3.png>
</file>

<file path=ppt/media/image3.tif>
</file>

<file path=ppt/media/image4.png>
</file>

<file path=ppt/media/image4.tif>
</file>

<file path=ppt/media/image5.png>
</file>

<file path=ppt/media/image5.tif>
</file>

<file path=ppt/media/image6.png>
</file>

<file path=ppt/media/image6.tif>
</file>

<file path=ppt/media/image7.tif>
</file>

<file path=ppt/media/image8.tif>
</file>

<file path=ppt/media/image9.tif>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3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Shape 249"/>
          <p:cNvSpPr/>
          <p:nvPr>
            <p:ph type="sldImg"/>
          </p:nvPr>
        </p:nvSpPr>
        <p:spPr>
          <a:prstGeom prst="rect">
            <a:avLst/>
          </a:prstGeom>
        </p:spPr>
        <p:txBody>
          <a:bodyPr/>
          <a:lstStyle/>
          <a:p>
            <a:pPr/>
          </a:p>
        </p:txBody>
      </p:sp>
      <p:sp>
        <p:nvSpPr>
          <p:cNvPr id="250" name="Shape 250"/>
          <p:cNvSpPr/>
          <p:nvPr>
            <p:ph type="body" sz="quarter" idx="1"/>
          </p:nvPr>
        </p:nvSpPr>
        <p:spPr>
          <a:prstGeom prst="rect">
            <a:avLst/>
          </a:prstGeom>
        </p:spPr>
        <p:txBody>
          <a:bodyPr/>
          <a:lstStyle/>
          <a:p>
            <a:pPr/>
            <a:r>
              <a:t>Perifolikularno krvarenje</a:t>
            </a:r>
          </a:p>
          <a:p>
            <a:pPr/>
            <a:r>
              <a:t>Hemoragija desni, gde nema zuba nema ulaznog mesta</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9" name="Shape 459"/>
          <p:cNvSpPr/>
          <p:nvPr>
            <p:ph type="sldImg"/>
          </p:nvPr>
        </p:nvSpPr>
        <p:spPr>
          <a:prstGeom prst="rect">
            <a:avLst/>
          </a:prstGeom>
        </p:spPr>
        <p:txBody>
          <a:bodyPr/>
          <a:lstStyle/>
          <a:p>
            <a:pPr/>
          </a:p>
        </p:txBody>
      </p:sp>
      <p:sp>
        <p:nvSpPr>
          <p:cNvPr id="460" name="Shape 460"/>
          <p:cNvSpPr/>
          <p:nvPr>
            <p:ph type="body" sz="quarter" idx="1"/>
          </p:nvPr>
        </p:nvSpPr>
        <p:spPr>
          <a:prstGeom prst="rect">
            <a:avLst/>
          </a:prstGeom>
        </p:spPr>
        <p:txBody>
          <a:bodyPr/>
          <a:lstStyle/>
          <a:p>
            <a:pPr/>
            <a:r>
              <a:t>Podaci koji nedostaju?</a:t>
            </a:r>
          </a:p>
          <a:p>
            <a:pPr/>
            <a:r>
              <a:t>0, nema ali opservacija uradjena</a:t>
            </a:r>
          </a:p>
          <a:p>
            <a:pPr/>
            <a:r>
              <a:t>NA, ili prazno, nepoznato</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Shape 254"/>
          <p:cNvSpPr/>
          <p:nvPr>
            <p:ph type="sldImg"/>
          </p:nvPr>
        </p:nvSpPr>
        <p:spPr>
          <a:prstGeom prst="rect">
            <a:avLst/>
          </a:prstGeom>
        </p:spPr>
        <p:txBody>
          <a:bodyPr/>
          <a:lstStyle/>
          <a:p>
            <a:pPr/>
          </a:p>
        </p:txBody>
      </p:sp>
      <p:sp>
        <p:nvSpPr>
          <p:cNvPr id="255" name="Shape 255"/>
          <p:cNvSpPr/>
          <p:nvPr>
            <p:ph type="body" sz="quarter" idx="1"/>
          </p:nvPr>
        </p:nvSpPr>
        <p:spPr>
          <a:prstGeom prst="rect">
            <a:avLst/>
          </a:prstGeom>
        </p:spPr>
        <p:txBody>
          <a:bodyPr/>
          <a:lstStyle/>
          <a:p>
            <a:pPr/>
            <a:r>
              <a:t>Otkrice vit C je krenulo sa bazom podataka</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Shape 259"/>
          <p:cNvSpPr/>
          <p:nvPr>
            <p:ph type="sldImg"/>
          </p:nvPr>
        </p:nvSpPr>
        <p:spPr>
          <a:prstGeom prst="rect">
            <a:avLst/>
          </a:prstGeom>
        </p:spPr>
        <p:txBody>
          <a:bodyPr/>
          <a:lstStyle/>
          <a:p>
            <a:pPr/>
          </a:p>
        </p:txBody>
      </p:sp>
      <p:sp>
        <p:nvSpPr>
          <p:cNvPr id="260" name="Shape 260"/>
          <p:cNvSpPr/>
          <p:nvPr>
            <p:ph type="body" sz="quarter" idx="1"/>
          </p:nvPr>
        </p:nvSpPr>
        <p:spPr>
          <a:prstGeom prst="rect">
            <a:avLst/>
          </a:prstGeom>
        </p:spPr>
        <p:txBody>
          <a:bodyPr/>
          <a:lstStyle/>
          <a:p>
            <a:pPr/>
            <a:r>
              <a:t>476 stanica teksta za 4 vredne strane istrazivanja</a:t>
            </a:r>
          </a:p>
          <a:p>
            <a:pPr/>
            <a:r>
              <a:t>12 ispitanika</a:t>
            </a:r>
          </a:p>
          <a:p>
            <a:pPr/>
            <a:r>
              <a:t>Potrebno skoro 50 godina dok citrus nije usao u upotrebu (10 god do publikacije)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hape 267"/>
          <p:cNvSpPr/>
          <p:nvPr>
            <p:ph type="sldImg"/>
          </p:nvPr>
        </p:nvSpPr>
        <p:spPr>
          <a:prstGeom prst="rect">
            <a:avLst/>
          </a:prstGeom>
        </p:spPr>
        <p:txBody>
          <a:bodyPr/>
          <a:lstStyle/>
          <a:p>
            <a:pPr/>
          </a:p>
        </p:txBody>
      </p:sp>
      <p:sp>
        <p:nvSpPr>
          <p:cNvPr id="268" name="Shape 268"/>
          <p:cNvSpPr/>
          <p:nvPr>
            <p:ph type="body" sz="quarter" idx="1"/>
          </p:nvPr>
        </p:nvSpPr>
        <p:spPr>
          <a:prstGeom prst="rect">
            <a:avLst/>
          </a:prstGeom>
        </p:spPr>
        <p:txBody>
          <a:bodyPr/>
          <a:lstStyle/>
          <a:p>
            <a:pPr/>
            <a:r>
              <a:t>Bilo je potrebno napraviti animalni model skorbuta. Zamorci</a:t>
            </a:r>
          </a:p>
          <a:p>
            <a:pPr/>
            <a:r>
              <a:t>Albert Sent Djerdji oktrio vit C.</a:t>
            </a:r>
          </a:p>
          <a:p>
            <a:pPr/>
            <a:r>
              <a:t>Askorbinska kiselina.</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Shape 273"/>
          <p:cNvSpPr/>
          <p:nvPr>
            <p:ph type="sldImg"/>
          </p:nvPr>
        </p:nvSpPr>
        <p:spPr>
          <a:prstGeom prst="rect">
            <a:avLst/>
          </a:prstGeom>
        </p:spPr>
        <p:txBody>
          <a:bodyPr/>
          <a:lstStyle/>
          <a:p>
            <a:pPr/>
          </a:p>
        </p:txBody>
      </p:sp>
      <p:sp>
        <p:nvSpPr>
          <p:cNvPr id="274" name="Shape 274"/>
          <p:cNvSpPr/>
          <p:nvPr>
            <p:ph type="body" sz="quarter" idx="1"/>
          </p:nvPr>
        </p:nvSpPr>
        <p:spPr>
          <a:prstGeom prst="rect">
            <a:avLst/>
          </a:prstGeom>
        </p:spPr>
        <p:txBody>
          <a:bodyPr/>
          <a:lstStyle/>
          <a:p>
            <a:pPr/>
            <a:r>
              <a:t>Bilo je potrebno napraviti animalni model skorbuta. Zamorci</a:t>
            </a:r>
          </a:p>
          <a:p>
            <a:pPr/>
            <a:r>
              <a:t>Albert Sent Djerdji oktrio vit C.</a:t>
            </a:r>
          </a:p>
          <a:p>
            <a:pPr/>
            <a:r>
              <a:t>Askorbinska kiselina.</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Shape 277"/>
          <p:cNvSpPr/>
          <p:nvPr>
            <p:ph type="sldImg"/>
          </p:nvPr>
        </p:nvSpPr>
        <p:spPr>
          <a:prstGeom prst="rect">
            <a:avLst/>
          </a:prstGeom>
        </p:spPr>
        <p:txBody>
          <a:bodyPr/>
          <a:lstStyle/>
          <a:p>
            <a:pPr/>
          </a:p>
        </p:txBody>
      </p:sp>
      <p:sp>
        <p:nvSpPr>
          <p:cNvPr id="278" name="Shape 278"/>
          <p:cNvSpPr/>
          <p:nvPr>
            <p:ph type="body" sz="quarter" idx="1"/>
          </p:nvPr>
        </p:nvSpPr>
        <p:spPr>
          <a:prstGeom prst="rect">
            <a:avLst/>
          </a:prstGeom>
        </p:spPr>
        <p:txBody>
          <a:bodyPr/>
          <a:lstStyle/>
          <a:p>
            <a:pPr/>
            <a:r>
              <a:t>Osnovni skup = mornari sa skorbutom</a:t>
            </a:r>
          </a:p>
          <a:p>
            <a:pPr/>
            <a:r>
              <a:t>Uzorak = 12 mornara sa simptomima skorbuta</a:t>
            </a:r>
          </a:p>
          <a:p>
            <a:pPr/>
            <a:r>
              <a:t>Jedinica posmatranja = mornar</a:t>
            </a:r>
          </a:p>
          <a:p>
            <a:pPr/>
            <a:r>
              <a:t>Varijable = lek, znak/simptom, doziranje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5" name="Shape 295"/>
          <p:cNvSpPr/>
          <p:nvPr>
            <p:ph type="sldImg"/>
          </p:nvPr>
        </p:nvSpPr>
        <p:spPr>
          <a:prstGeom prst="rect">
            <a:avLst/>
          </a:prstGeom>
        </p:spPr>
        <p:txBody>
          <a:bodyPr/>
          <a:lstStyle/>
          <a:p>
            <a:pPr/>
          </a:p>
        </p:txBody>
      </p:sp>
      <p:sp>
        <p:nvSpPr>
          <p:cNvPr id="296" name="Shape 296"/>
          <p:cNvSpPr/>
          <p:nvPr>
            <p:ph type="body" sz="quarter" idx="1"/>
          </p:nvPr>
        </p:nvSpPr>
        <p:spPr>
          <a:prstGeom prst="rect">
            <a:avLst/>
          </a:prstGeom>
        </p:spPr>
        <p:txBody>
          <a:bodyPr/>
          <a:lstStyle/>
          <a:p>
            <a:pPr/>
            <a:r>
              <a:t>pol, ABO, nepušač/pušač, lokalizacija</a:t>
            </a:r>
          </a:p>
          <a:p>
            <a:pPr/>
            <a:r>
              <a:t>stadijum Ca, bol (0-10), Uhranjenost (pothranjenost, normalna uhranjenost, gojaznost)</a:t>
            </a:r>
          </a:p>
          <a:p>
            <a:pPr/>
            <a:r>
              <a:t>broj dece, porođaji, frekvencija srca, broj trombocita</a:t>
            </a:r>
          </a:p>
          <a:p>
            <a:pPr/>
            <a:r>
              <a:t>masa, visina, temperatura, krvni pritisak, starost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Shape 313"/>
          <p:cNvSpPr/>
          <p:nvPr>
            <p:ph type="sldImg"/>
          </p:nvPr>
        </p:nvSpPr>
        <p:spPr>
          <a:prstGeom prst="rect">
            <a:avLst/>
          </a:prstGeom>
        </p:spPr>
        <p:txBody>
          <a:bodyPr/>
          <a:lstStyle/>
          <a:p>
            <a:pPr/>
          </a:p>
        </p:txBody>
      </p:sp>
      <p:sp>
        <p:nvSpPr>
          <p:cNvPr id="314" name="Shape 314"/>
          <p:cNvSpPr/>
          <p:nvPr>
            <p:ph type="body" sz="quarter" idx="1"/>
          </p:nvPr>
        </p:nvSpPr>
        <p:spPr>
          <a:prstGeom prst="rect">
            <a:avLst/>
          </a:prstGeom>
        </p:spPr>
        <p:txBody>
          <a:bodyPr/>
          <a:lstStyle/>
          <a:p>
            <a:pPr/>
            <a:r>
              <a:t>FR je stopa, broj oktucaja srca je diskretan broj (ne moze da se izdeli), ali broj otkucaja / min je kontinuiran.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3" name="Shape 453"/>
          <p:cNvSpPr/>
          <p:nvPr>
            <p:ph type="sldImg"/>
          </p:nvPr>
        </p:nvSpPr>
        <p:spPr>
          <a:prstGeom prst="rect">
            <a:avLst/>
          </a:prstGeom>
        </p:spPr>
        <p:txBody>
          <a:bodyPr/>
          <a:lstStyle/>
          <a:p>
            <a:pPr/>
          </a:p>
        </p:txBody>
      </p:sp>
      <p:sp>
        <p:nvSpPr>
          <p:cNvPr id="454" name="Shape 454"/>
          <p:cNvSpPr/>
          <p:nvPr>
            <p:ph type="body" sz="quarter" idx="1"/>
          </p:nvPr>
        </p:nvSpPr>
        <p:spPr>
          <a:prstGeom prst="rect">
            <a:avLst/>
          </a:prstGeom>
        </p:spPr>
        <p:txBody>
          <a:bodyPr/>
          <a:lstStyle/>
          <a:p>
            <a:pPr/>
            <a:r>
              <a:t>Podaci koji nedostaju?</a:t>
            </a:r>
          </a:p>
          <a:p>
            <a:pPr/>
            <a:r>
              <a:t>0, nema ali opservacija uradjena</a:t>
            </a:r>
          </a:p>
          <a:p>
            <a:pPr/>
            <a:r>
              <a:t>NA, ili prazno, nepoznato</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4030265" y="12174593"/>
            <a:ext cx="16323471" cy="648365"/>
          </a:xfrm>
          <a:prstGeom prst="rect">
            <a:avLst/>
          </a:prstGeom>
        </p:spPr>
        <p:txBody>
          <a:bodyPr anchor="b"/>
          <a:lstStyle>
            <a:lvl1pPr marL="0" indent="0" defTabSz="825500">
              <a:lnSpc>
                <a:spcPct val="100000"/>
              </a:lnSpc>
              <a:spcBef>
                <a:spcPts val="0"/>
              </a:spcBef>
              <a:buSzTx/>
              <a:buNone/>
              <a:defRPr b="1" sz="3200"/>
            </a:lvl1pPr>
          </a:lstStyle>
          <a:p>
            <a:pPr/>
            <a:r>
              <a:t>Author and Date</a:t>
            </a:r>
          </a:p>
        </p:txBody>
      </p:sp>
      <p:sp>
        <p:nvSpPr>
          <p:cNvPr id="12" name="Presentation Title"/>
          <p:cNvSpPr txBox="1"/>
          <p:nvPr>
            <p:ph type="title" hasCustomPrompt="1"/>
          </p:nvPr>
        </p:nvSpPr>
        <p:spPr>
          <a:xfrm>
            <a:off x="4030265" y="2607468"/>
            <a:ext cx="16325237" cy="4643439"/>
          </a:xfrm>
          <a:prstGeom prst="rect">
            <a:avLst/>
          </a:prstGeom>
        </p:spPr>
        <p:txBody>
          <a:bodyPr anchor="b"/>
          <a:lstStyle>
            <a:lvl1pPr>
              <a:defRPr spc="-228" sz="11400"/>
            </a:lvl1pPr>
          </a:lstStyle>
          <a:p>
            <a:pPr/>
            <a:r>
              <a:t>Presentation Title</a:t>
            </a:r>
          </a:p>
        </p:txBody>
      </p:sp>
      <p:sp>
        <p:nvSpPr>
          <p:cNvPr id="13" name="Body Level One…"/>
          <p:cNvSpPr txBox="1"/>
          <p:nvPr>
            <p:ph type="body" sz="quarter" idx="1" hasCustomPrompt="1"/>
          </p:nvPr>
        </p:nvSpPr>
        <p:spPr>
          <a:xfrm>
            <a:off x="4030265" y="7179468"/>
            <a:ext cx="16323470" cy="2048062"/>
          </a:xfrm>
          <a:prstGeom prst="rect">
            <a:avLst/>
          </a:prstGeom>
        </p:spPr>
        <p:txBody>
          <a:bodyPr/>
          <a:lstStyle>
            <a:lvl1pPr marL="0" indent="0" defTabSz="825500">
              <a:lnSpc>
                <a:spcPct val="100000"/>
              </a:lnSpc>
              <a:spcBef>
                <a:spcPts val="0"/>
              </a:spcBef>
              <a:buSzTx/>
              <a:buNone/>
              <a:defRPr b="1" sz="5200"/>
            </a:lvl1pPr>
            <a:lvl2pPr marL="0" indent="457200" defTabSz="825500">
              <a:lnSpc>
                <a:spcPct val="100000"/>
              </a:lnSpc>
              <a:spcBef>
                <a:spcPts val="0"/>
              </a:spcBef>
              <a:buSzTx/>
              <a:buNone/>
              <a:defRPr b="1" sz="5200"/>
            </a:lvl2pPr>
            <a:lvl3pPr marL="0" indent="914400" defTabSz="825500">
              <a:lnSpc>
                <a:spcPct val="100000"/>
              </a:lnSpc>
              <a:spcBef>
                <a:spcPts val="0"/>
              </a:spcBef>
              <a:buSzTx/>
              <a:buNone/>
              <a:defRPr b="1" sz="5200"/>
            </a:lvl3pPr>
            <a:lvl4pPr marL="0" indent="1371600" defTabSz="825500">
              <a:lnSpc>
                <a:spcPct val="100000"/>
              </a:lnSpc>
              <a:spcBef>
                <a:spcPts val="0"/>
              </a:spcBef>
              <a:buSzTx/>
              <a:buNone/>
              <a:defRPr b="1" sz="5200"/>
            </a:lvl4pPr>
            <a:lvl5pPr marL="0" indent="1828800" defTabSz="825500">
              <a:lnSpc>
                <a:spcPct val="100000"/>
              </a:lnSpc>
              <a:spcBef>
                <a:spcPts val="0"/>
              </a:spcBef>
              <a:buSzTx/>
              <a:buNone/>
              <a:defRPr b="1" sz="52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xfrm>
            <a:off x="11987110" y="12954297"/>
            <a:ext cx="409780" cy="41587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quarter" idx="1" hasCustomPrompt="1"/>
          </p:nvPr>
        </p:nvSpPr>
        <p:spPr>
          <a:xfrm>
            <a:off x="4030265" y="5018484"/>
            <a:ext cx="16323470" cy="3681265"/>
          </a:xfrm>
          <a:prstGeom prst="rect">
            <a:avLst/>
          </a:prstGeom>
        </p:spPr>
        <p:txBody>
          <a:bodyPr anchor="ctr"/>
          <a:lstStyle>
            <a:lvl1pPr marL="0" indent="0" algn="ctr">
              <a:lnSpc>
                <a:spcPct val="80000"/>
              </a:lnSpc>
              <a:spcBef>
                <a:spcPts val="0"/>
              </a:spcBef>
              <a:buSzTx/>
              <a:buNone/>
              <a:defRPr spc="-228" sz="114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28" sz="114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28" sz="114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28" sz="114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28" sz="114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Fact information"/>
          <p:cNvSpPr txBox="1"/>
          <p:nvPr>
            <p:ph type="body" sz="quarter" idx="21" hasCustomPrompt="1"/>
          </p:nvPr>
        </p:nvSpPr>
        <p:spPr>
          <a:xfrm>
            <a:off x="4030265" y="8732784"/>
            <a:ext cx="16323468" cy="944721"/>
          </a:xfrm>
          <a:prstGeom prst="rect">
            <a:avLst/>
          </a:prstGeom>
        </p:spPr>
        <p:txBody>
          <a:bodyPr/>
          <a:lstStyle>
            <a:lvl1pPr marL="0" indent="0" algn="ctr">
              <a:lnSpc>
                <a:spcPct val="100000"/>
              </a:lnSpc>
              <a:spcBef>
                <a:spcPts val="0"/>
              </a:spcBef>
              <a:buSzTx/>
              <a:buNone/>
              <a:defRPr b="1" sz="5200"/>
            </a:lvl1pPr>
          </a:lstStyle>
          <a:p>
            <a:pPr/>
            <a:r>
              <a:t>Fact information</a:t>
            </a:r>
          </a:p>
        </p:txBody>
      </p:sp>
      <p:sp>
        <p:nvSpPr>
          <p:cNvPr id="107" name="Body Level One…"/>
          <p:cNvSpPr txBox="1"/>
          <p:nvPr>
            <p:ph type="body" sz="half" idx="1" hasCustomPrompt="1"/>
          </p:nvPr>
        </p:nvSpPr>
        <p:spPr>
          <a:xfrm>
            <a:off x="4030265" y="1404937"/>
            <a:ext cx="16323470" cy="7327848"/>
          </a:xfrm>
          <a:prstGeom prst="rect">
            <a:avLst/>
          </a:prstGeom>
        </p:spPr>
        <p:txBody>
          <a:bodyPr anchor="b"/>
          <a:lstStyle>
            <a:lvl1pPr marL="0" indent="0" algn="ctr">
              <a:lnSpc>
                <a:spcPct val="80000"/>
              </a:lnSpc>
              <a:spcBef>
                <a:spcPts val="0"/>
              </a:spcBef>
              <a:buSzTx/>
              <a:buNone/>
              <a:defRPr b="1" spc="-246" sz="24600"/>
            </a:lvl1pPr>
            <a:lvl2pPr marL="0" indent="457200" algn="ctr">
              <a:lnSpc>
                <a:spcPct val="80000"/>
              </a:lnSpc>
              <a:spcBef>
                <a:spcPts val="0"/>
              </a:spcBef>
              <a:buSzTx/>
              <a:buNone/>
              <a:defRPr b="1" spc="-246" sz="24600"/>
            </a:lvl2pPr>
            <a:lvl3pPr marL="0" indent="914400" algn="ctr">
              <a:lnSpc>
                <a:spcPct val="80000"/>
              </a:lnSpc>
              <a:spcBef>
                <a:spcPts val="0"/>
              </a:spcBef>
              <a:buSzTx/>
              <a:buNone/>
              <a:defRPr b="1" spc="-246" sz="24600"/>
            </a:lvl3pPr>
            <a:lvl4pPr marL="0" indent="1371600" algn="ctr">
              <a:lnSpc>
                <a:spcPct val="80000"/>
              </a:lnSpc>
              <a:spcBef>
                <a:spcPts val="0"/>
              </a:spcBef>
              <a:buSzTx/>
              <a:buNone/>
              <a:defRPr b="1" spc="-246" sz="24600"/>
            </a:lvl4pPr>
            <a:lvl5pPr marL="0" indent="1828800" algn="ctr">
              <a:lnSpc>
                <a:spcPct val="80000"/>
              </a:lnSpc>
              <a:spcBef>
                <a:spcPts val="0"/>
              </a:spcBef>
              <a:buSzTx/>
              <a:buNone/>
              <a:defRPr b="1" spc="-246" sz="24600"/>
            </a:lvl5pPr>
          </a:lstStyle>
          <a:p>
            <a:pPr/>
            <a:r>
              <a:t>100%</a:t>
            </a:r>
          </a:p>
          <a:p>
            <a:pPr lvl="1"/>
            <a:r>
              <a:t/>
            </a:r>
          </a:p>
          <a:p>
            <a:pPr lvl="2"/>
            <a:r>
              <a:t/>
            </a:r>
          </a:p>
          <a:p>
            <a:pPr lvl="3"/>
            <a:r>
              <a:t/>
            </a:r>
          </a:p>
          <a:p>
            <a:pPr lvl="4"/>
            <a:r>
              <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Body Level One…"/>
          <p:cNvSpPr txBox="1"/>
          <p:nvPr>
            <p:ph type="body" sz="quarter" idx="1" hasCustomPrompt="1"/>
          </p:nvPr>
        </p:nvSpPr>
        <p:spPr>
          <a:xfrm>
            <a:off x="4083843" y="5232796"/>
            <a:ext cx="16216314" cy="3268267"/>
          </a:xfrm>
          <a:prstGeom prst="rect">
            <a:avLst/>
          </a:prstGeom>
        </p:spPr>
        <p:txBody>
          <a:bodyPr anchor="ctr"/>
          <a:lstStyle>
            <a:lvl1pPr marL="642937" indent="-482203">
              <a:spcBef>
                <a:spcPts val="0"/>
              </a:spcBef>
              <a:buSzTx/>
              <a:buNone/>
              <a:defRPr spc="-168" sz="8400">
                <a:latin typeface="Helvetica Neue Medium"/>
                <a:ea typeface="Helvetica Neue Medium"/>
                <a:cs typeface="Helvetica Neue Medium"/>
                <a:sym typeface="Helvetica Neue Medium"/>
              </a:defRPr>
            </a:lvl1pPr>
            <a:lvl2pPr marL="642937" indent="-25003">
              <a:spcBef>
                <a:spcPts val="0"/>
              </a:spcBef>
              <a:buSzTx/>
              <a:buNone/>
              <a:defRPr spc="-168" sz="8400">
                <a:latin typeface="Helvetica Neue Medium"/>
                <a:ea typeface="Helvetica Neue Medium"/>
                <a:cs typeface="Helvetica Neue Medium"/>
                <a:sym typeface="Helvetica Neue Medium"/>
              </a:defRPr>
            </a:lvl2pPr>
            <a:lvl3pPr marL="642937" indent="432196">
              <a:spcBef>
                <a:spcPts val="0"/>
              </a:spcBef>
              <a:buSzTx/>
              <a:buNone/>
              <a:defRPr spc="-168" sz="8400">
                <a:latin typeface="Helvetica Neue Medium"/>
                <a:ea typeface="Helvetica Neue Medium"/>
                <a:cs typeface="Helvetica Neue Medium"/>
                <a:sym typeface="Helvetica Neue Medium"/>
              </a:defRPr>
            </a:lvl3pPr>
            <a:lvl4pPr marL="642937" indent="889396">
              <a:spcBef>
                <a:spcPts val="0"/>
              </a:spcBef>
              <a:buSzTx/>
              <a:buNone/>
              <a:defRPr spc="-168" sz="8400">
                <a:latin typeface="Helvetica Neue Medium"/>
                <a:ea typeface="Helvetica Neue Medium"/>
                <a:cs typeface="Helvetica Neue Medium"/>
                <a:sym typeface="Helvetica Neue Medium"/>
              </a:defRPr>
            </a:lvl4pPr>
            <a:lvl5pPr marL="642937" indent="1346596">
              <a:spcBef>
                <a:spcPts val="0"/>
              </a:spcBef>
              <a:buSzTx/>
              <a:buNone/>
              <a:defRPr spc="-168" sz="84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6" name="Attribution"/>
          <p:cNvSpPr txBox="1"/>
          <p:nvPr>
            <p:ph type="body" sz="quarter" idx="21" hasCustomPrompt="1"/>
          </p:nvPr>
        </p:nvSpPr>
        <p:spPr>
          <a:xfrm>
            <a:off x="4762500" y="9036843"/>
            <a:ext cx="15537657" cy="648365"/>
          </a:xfrm>
          <a:prstGeom prst="rect">
            <a:avLst/>
          </a:prstGeom>
        </p:spPr>
        <p:txBody>
          <a:bodyPr/>
          <a:lstStyle>
            <a:lvl1pPr marL="0" indent="0" defTabSz="825500">
              <a:lnSpc>
                <a:spcPct val="100000"/>
              </a:lnSpc>
              <a:spcBef>
                <a:spcPts val="0"/>
              </a:spcBef>
              <a:buSzTx/>
              <a:buNone/>
              <a:defRPr b="1" sz="3200"/>
            </a:lvl1pPr>
          </a:lstStyle>
          <a:p>
            <a:pPr/>
            <a:r>
              <a:t>Attribution</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Bowl of pappardelle pasta with parsley butter, roasted hazelnuts and shaved parmesan cheese"/>
          <p:cNvSpPr/>
          <p:nvPr>
            <p:ph type="pic" idx="21"/>
          </p:nvPr>
        </p:nvSpPr>
        <p:spPr>
          <a:xfrm>
            <a:off x="119062" y="966878"/>
            <a:ext cx="15701049" cy="11775787"/>
          </a:xfrm>
          <a:prstGeom prst="rect">
            <a:avLst/>
          </a:prstGeom>
        </p:spPr>
        <p:txBody>
          <a:bodyPr lIns="91439" tIns="45719" rIns="91439" bIns="45719">
            <a:noAutofit/>
          </a:bodyPr>
          <a:lstStyle/>
          <a:p>
            <a:pPr/>
          </a:p>
        </p:txBody>
      </p:sp>
      <p:sp>
        <p:nvSpPr>
          <p:cNvPr id="125" name="Bowl of salad with fried rice, boiled eggs and chopsticks"/>
          <p:cNvSpPr/>
          <p:nvPr>
            <p:ph type="pic" sz="quarter" idx="22"/>
          </p:nvPr>
        </p:nvSpPr>
        <p:spPr>
          <a:xfrm>
            <a:off x="12325945" y="410765"/>
            <a:ext cx="8072438" cy="6457951"/>
          </a:xfrm>
          <a:prstGeom prst="rect">
            <a:avLst/>
          </a:prstGeom>
        </p:spPr>
        <p:txBody>
          <a:bodyPr lIns="91439" tIns="45719" rIns="91439" bIns="45719">
            <a:noAutofit/>
          </a:bodyPr>
          <a:lstStyle/>
          <a:p>
            <a:pPr/>
          </a:p>
        </p:txBody>
      </p:sp>
      <p:sp>
        <p:nvSpPr>
          <p:cNvPr id="126" name="Bowl with salmon cakes, salad and houmous"/>
          <p:cNvSpPr/>
          <p:nvPr>
            <p:ph type="pic" idx="23"/>
          </p:nvPr>
        </p:nvSpPr>
        <p:spPr>
          <a:xfrm>
            <a:off x="10057804" y="3866362"/>
            <a:ext cx="11162111" cy="12991326"/>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Bowl of salad with fried rice, boiled eggs and chopsticks"/>
          <p:cNvSpPr/>
          <p:nvPr>
            <p:ph type="pic" idx="21"/>
          </p:nvPr>
        </p:nvSpPr>
        <p:spPr>
          <a:xfrm>
            <a:off x="1619250" y="-1482329"/>
            <a:ext cx="20288250" cy="16230601"/>
          </a:xfrm>
          <a:prstGeom prst="rect">
            <a:avLst/>
          </a:prstGeom>
        </p:spPr>
        <p:txBody>
          <a:bodyPr lIns="91439" tIns="45719" rIns="91439" bIns="45719">
            <a:noAutofit/>
          </a:bodyPr>
          <a:lstStyle/>
          <a:p>
            <a:pPr/>
          </a:p>
        </p:txBody>
      </p:sp>
      <p:sp>
        <p:nvSpPr>
          <p:cNvPr id="135" name="Slide Number"/>
          <p:cNvSpPr txBox="1"/>
          <p:nvPr>
            <p:ph type="sldNum" sz="quarter" idx="2"/>
          </p:nvPr>
        </p:nvSpPr>
        <p:spPr>
          <a:xfrm>
            <a:off x="11987110" y="12954297"/>
            <a:ext cx="409780" cy="415875"/>
          </a:xfrm>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Avocados and limes"/>
          <p:cNvSpPr/>
          <p:nvPr>
            <p:ph type="pic" idx="21"/>
          </p:nvPr>
        </p:nvSpPr>
        <p:spPr>
          <a:xfrm>
            <a:off x="2518171" y="-1287976"/>
            <a:ext cx="25081385" cy="15021836"/>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4030265" y="7286625"/>
            <a:ext cx="16323470" cy="4643438"/>
          </a:xfrm>
          <a:prstGeom prst="rect">
            <a:avLst/>
          </a:prstGeom>
        </p:spPr>
        <p:txBody>
          <a:bodyPr anchor="b"/>
          <a:lstStyle>
            <a:lvl1pPr>
              <a:defRPr spc="-228" sz="11400"/>
            </a:lvl1pPr>
          </a:lstStyle>
          <a:p>
            <a:pPr/>
            <a:r>
              <a:t>Presentation Title</a:t>
            </a:r>
          </a:p>
        </p:txBody>
      </p:sp>
      <p:sp>
        <p:nvSpPr>
          <p:cNvPr id="23" name="Body Level One…"/>
          <p:cNvSpPr txBox="1"/>
          <p:nvPr>
            <p:ph type="body" sz="quarter" idx="1" hasCustomPrompt="1"/>
          </p:nvPr>
        </p:nvSpPr>
        <p:spPr>
          <a:xfrm>
            <a:off x="4030265" y="11858625"/>
            <a:ext cx="16323470" cy="969988"/>
          </a:xfrm>
          <a:prstGeom prst="rect">
            <a:avLst/>
          </a:prstGeom>
        </p:spPr>
        <p:txBody>
          <a:bodyPr/>
          <a:lstStyle>
            <a:lvl1pPr marL="0" indent="0" defTabSz="825500">
              <a:lnSpc>
                <a:spcPct val="100000"/>
              </a:lnSpc>
              <a:spcBef>
                <a:spcPts val="0"/>
              </a:spcBef>
              <a:buSzTx/>
              <a:buNone/>
              <a:defRPr b="1" sz="5200"/>
            </a:lvl1pPr>
            <a:lvl2pPr marL="0" indent="457200" defTabSz="825500">
              <a:lnSpc>
                <a:spcPct val="100000"/>
              </a:lnSpc>
              <a:spcBef>
                <a:spcPts val="0"/>
              </a:spcBef>
              <a:buSzTx/>
              <a:buNone/>
              <a:defRPr b="1" sz="5200"/>
            </a:lvl2pPr>
            <a:lvl3pPr marL="0" indent="914400" defTabSz="825500">
              <a:lnSpc>
                <a:spcPct val="100000"/>
              </a:lnSpc>
              <a:spcBef>
                <a:spcPts val="0"/>
              </a:spcBef>
              <a:buSzTx/>
              <a:buNone/>
              <a:defRPr b="1" sz="5200"/>
            </a:lvl3pPr>
            <a:lvl4pPr marL="0" indent="1371600" defTabSz="825500">
              <a:lnSpc>
                <a:spcPct val="100000"/>
              </a:lnSpc>
              <a:spcBef>
                <a:spcPts val="0"/>
              </a:spcBef>
              <a:buSzTx/>
              <a:buNone/>
              <a:defRPr b="1" sz="5200"/>
            </a:lvl4pPr>
            <a:lvl5pPr marL="0" indent="1828800" defTabSz="825500">
              <a:lnSpc>
                <a:spcPct val="100000"/>
              </a:lnSpc>
              <a:spcBef>
                <a:spcPts val="0"/>
              </a:spcBef>
              <a:buSzTx/>
              <a:buNone/>
              <a:defRPr b="1" sz="5200"/>
            </a:lvl5pPr>
          </a:lstStyle>
          <a:p>
            <a:pPr/>
            <a:r>
              <a:t>Presentation Subtitle</a:t>
            </a:r>
          </a:p>
          <a:p>
            <a:pPr lvl="1"/>
            <a:r>
              <a:t/>
            </a:r>
          </a:p>
          <a:p>
            <a:pPr lvl="2"/>
            <a:r>
              <a:t/>
            </a:r>
          </a:p>
          <a:p>
            <a:pPr lvl="3"/>
            <a:r>
              <a:t/>
            </a:r>
          </a:p>
          <a:p>
            <a:pPr lvl="4"/>
            <a:r>
              <a:t/>
            </a:r>
          </a:p>
        </p:txBody>
      </p:sp>
      <p:sp>
        <p:nvSpPr>
          <p:cNvPr id="24" name="Author and Date"/>
          <p:cNvSpPr txBox="1"/>
          <p:nvPr>
            <p:ph type="body" sz="quarter" idx="22" hasCustomPrompt="1"/>
          </p:nvPr>
        </p:nvSpPr>
        <p:spPr>
          <a:xfrm>
            <a:off x="4030265" y="803671"/>
            <a:ext cx="16323471" cy="648365"/>
          </a:xfrm>
          <a:prstGeom prst="rect">
            <a:avLst/>
          </a:prstGeom>
        </p:spPr>
        <p:txBody>
          <a:bodyPr/>
          <a:lstStyle>
            <a:lvl1pPr marL="0" indent="0" defTabSz="825500">
              <a:lnSpc>
                <a:spcPct val="100000"/>
              </a:lnSpc>
              <a:spcBef>
                <a:spcPts val="0"/>
              </a:spcBef>
              <a:buSzTx/>
              <a:buNone/>
              <a:defRPr b="1" sz="3200"/>
            </a:lvl1pPr>
          </a:lstStyle>
          <a:p>
            <a:pPr/>
            <a:r>
              <a:t>Author and Date</a:t>
            </a:r>
          </a:p>
        </p:txBody>
      </p:sp>
      <p:sp>
        <p:nvSpPr>
          <p:cNvPr id="25" name="Slide Number"/>
          <p:cNvSpPr txBox="1"/>
          <p:nvPr>
            <p:ph type="sldNum" sz="quarter" idx="2"/>
          </p:nvPr>
        </p:nvSpPr>
        <p:spPr>
          <a:xfrm>
            <a:off x="11982253" y="12954297"/>
            <a:ext cx="409779" cy="415875"/>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Bowl with salmon cakes, salad and houmous "/>
          <p:cNvSpPr/>
          <p:nvPr>
            <p:ph type="pic" sz="half" idx="21"/>
          </p:nvPr>
        </p:nvSpPr>
        <p:spPr>
          <a:xfrm>
            <a:off x="10528025" y="696515"/>
            <a:ext cx="10608470" cy="12346957"/>
          </a:xfrm>
          <a:prstGeom prst="rect">
            <a:avLst/>
          </a:prstGeom>
        </p:spPr>
        <p:txBody>
          <a:bodyPr lIns="91439" tIns="45719" rIns="91439" bIns="45719">
            <a:noAutofit/>
          </a:bodyPr>
          <a:lstStyle/>
          <a:p>
            <a:pPr/>
          </a:p>
        </p:txBody>
      </p:sp>
      <p:sp>
        <p:nvSpPr>
          <p:cNvPr id="33" name="Body Level One…"/>
          <p:cNvSpPr txBox="1"/>
          <p:nvPr>
            <p:ph type="body" sz="quarter" idx="1" hasCustomPrompt="1"/>
          </p:nvPr>
        </p:nvSpPr>
        <p:spPr>
          <a:xfrm>
            <a:off x="4030265" y="7036593"/>
            <a:ext cx="7179470" cy="5687672"/>
          </a:xfrm>
          <a:prstGeom prst="rect">
            <a:avLst/>
          </a:prstGeom>
        </p:spPr>
        <p:txBody>
          <a:bodyPr/>
          <a:lstStyle>
            <a:lvl1pPr marL="0" indent="0" defTabSz="825500">
              <a:lnSpc>
                <a:spcPct val="100000"/>
              </a:lnSpc>
              <a:spcBef>
                <a:spcPts val="0"/>
              </a:spcBef>
              <a:buSzTx/>
              <a:buNone/>
              <a:defRPr b="1" sz="5200"/>
            </a:lvl1pPr>
            <a:lvl2pPr marL="0" indent="457200" defTabSz="825500">
              <a:lnSpc>
                <a:spcPct val="100000"/>
              </a:lnSpc>
              <a:spcBef>
                <a:spcPts val="0"/>
              </a:spcBef>
              <a:buSzTx/>
              <a:buNone/>
              <a:defRPr b="1" sz="5200"/>
            </a:lvl2pPr>
            <a:lvl3pPr marL="0" indent="914400" defTabSz="825500">
              <a:lnSpc>
                <a:spcPct val="100000"/>
              </a:lnSpc>
              <a:spcBef>
                <a:spcPts val="0"/>
              </a:spcBef>
              <a:buSzTx/>
              <a:buNone/>
              <a:defRPr b="1" sz="5200"/>
            </a:lvl3pPr>
            <a:lvl4pPr marL="0" indent="1371600" defTabSz="825500">
              <a:lnSpc>
                <a:spcPct val="100000"/>
              </a:lnSpc>
              <a:spcBef>
                <a:spcPts val="0"/>
              </a:spcBef>
              <a:buSzTx/>
              <a:buNone/>
              <a:defRPr b="1" sz="5200"/>
            </a:lvl4pPr>
            <a:lvl5pPr marL="0" indent="1828800" defTabSz="825500">
              <a:lnSpc>
                <a:spcPct val="100000"/>
              </a:lnSpc>
              <a:spcBef>
                <a:spcPts val="0"/>
              </a:spcBef>
              <a:buSzTx/>
              <a:buNone/>
              <a:defRPr b="1" sz="5200"/>
            </a:lvl5pPr>
          </a:lstStyle>
          <a:p>
            <a:pPr/>
            <a:r>
              <a:t>Slide Subtitle</a:t>
            </a:r>
          </a:p>
          <a:p>
            <a:pPr lvl="1"/>
            <a:r>
              <a:t/>
            </a:r>
          </a:p>
          <a:p>
            <a:pPr lvl="2"/>
            <a:r>
              <a:t/>
            </a:r>
          </a:p>
          <a:p>
            <a:pPr lvl="3"/>
            <a:r>
              <a:t/>
            </a:r>
          </a:p>
          <a:p>
            <a:pPr lvl="4"/>
            <a:r>
              <a:t/>
            </a:r>
          </a:p>
        </p:txBody>
      </p:sp>
      <p:sp>
        <p:nvSpPr>
          <p:cNvPr id="34" name="Slide Title"/>
          <p:cNvSpPr txBox="1"/>
          <p:nvPr>
            <p:ph type="title" hasCustomPrompt="1"/>
          </p:nvPr>
        </p:nvSpPr>
        <p:spPr>
          <a:xfrm>
            <a:off x="4030265" y="973876"/>
            <a:ext cx="7179470" cy="6169874"/>
          </a:xfrm>
          <a:prstGeom prst="rect">
            <a:avLst/>
          </a:prstGeom>
        </p:spPr>
        <p:txBody>
          <a:bodyPr anchor="b"/>
          <a:lstStyle/>
          <a:p>
            <a:pPr/>
            <a:r>
              <a:t>Slide Title</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3" name="Slide Subtitle"/>
          <p:cNvSpPr txBox="1"/>
          <p:nvPr>
            <p:ph type="body" sz="quarter" idx="21" hasCustomPrompt="1"/>
          </p:nvPr>
        </p:nvSpPr>
        <p:spPr>
          <a:xfrm>
            <a:off x="4030265" y="1987000"/>
            <a:ext cx="16323471" cy="944721"/>
          </a:xfrm>
          <a:prstGeom prst="rect">
            <a:avLst/>
          </a:prstGeom>
        </p:spPr>
        <p:txBody>
          <a:bodyPr/>
          <a:lstStyle>
            <a:lvl1pPr marL="0" indent="0" defTabSz="825500">
              <a:lnSpc>
                <a:spcPct val="100000"/>
              </a:lnSpc>
              <a:spcBef>
                <a:spcPts val="0"/>
              </a:spcBef>
              <a:buSzTx/>
              <a:buNone/>
              <a:defRPr b="1" sz="5200"/>
            </a:lvl1pPr>
          </a:lstStyle>
          <a:p>
            <a:pPr/>
            <a:r>
              <a:t>Slide Subtitle</a:t>
            </a:r>
          </a:p>
        </p:txBody>
      </p:sp>
      <p:sp>
        <p:nvSpPr>
          <p:cNvPr id="44" name="Slide Title"/>
          <p:cNvSpPr txBox="1"/>
          <p:nvPr>
            <p:ph type="title" hasCustomPrompt="1"/>
          </p:nvPr>
        </p:nvSpPr>
        <p:spPr>
          <a:prstGeom prst="rect">
            <a:avLst/>
          </a:prstGeom>
        </p:spPr>
        <p:txBody>
          <a:bodyPr/>
          <a:lstStyle/>
          <a:p>
            <a:pPr/>
            <a:r>
              <a:t>Slide Title</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828785"/>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Bowl of pappardelle pasta with parsley butter, roasted hazelnuts and shaved parmesan cheese"/>
          <p:cNvSpPr/>
          <p:nvPr>
            <p:ph type="pic" sz="half" idx="21"/>
          </p:nvPr>
        </p:nvSpPr>
        <p:spPr>
          <a:xfrm>
            <a:off x="11727656" y="839390"/>
            <a:ext cx="9068098" cy="12090798"/>
          </a:xfrm>
          <a:prstGeom prst="rect">
            <a:avLst/>
          </a:prstGeom>
        </p:spPr>
        <p:txBody>
          <a:bodyPr lIns="91439" tIns="45719" rIns="91439" bIns="45719">
            <a:noAutofit/>
          </a:bodyPr>
          <a:lstStyle/>
          <a:p>
            <a:pPr/>
          </a:p>
        </p:txBody>
      </p:sp>
      <p:sp>
        <p:nvSpPr>
          <p:cNvPr id="61" name="Slide Title"/>
          <p:cNvSpPr txBox="1"/>
          <p:nvPr>
            <p:ph type="title" hasCustomPrompt="1"/>
          </p:nvPr>
        </p:nvSpPr>
        <p:spPr>
          <a:xfrm>
            <a:off x="4030265" y="625078"/>
            <a:ext cx="7179470" cy="1428751"/>
          </a:xfrm>
          <a:prstGeom prst="rect">
            <a:avLst/>
          </a:prstGeom>
        </p:spPr>
        <p:txBody>
          <a:bodyPr/>
          <a:lstStyle/>
          <a:p>
            <a:pPr/>
            <a:r>
              <a:t>Slide Title</a:t>
            </a:r>
          </a:p>
        </p:txBody>
      </p:sp>
      <p:sp>
        <p:nvSpPr>
          <p:cNvPr id="62" name="Slide Subtitle"/>
          <p:cNvSpPr txBox="1"/>
          <p:nvPr>
            <p:ph type="body" sz="quarter" idx="22" hasCustomPrompt="1"/>
          </p:nvPr>
        </p:nvSpPr>
        <p:spPr>
          <a:xfrm>
            <a:off x="4030265" y="1987000"/>
            <a:ext cx="7179470" cy="944721"/>
          </a:xfrm>
          <a:prstGeom prst="rect">
            <a:avLst/>
          </a:prstGeom>
        </p:spPr>
        <p:txBody>
          <a:bodyPr/>
          <a:lstStyle>
            <a:lvl1pPr marL="0" indent="0" defTabSz="825500">
              <a:lnSpc>
                <a:spcPct val="100000"/>
              </a:lnSpc>
              <a:spcBef>
                <a:spcPts val="0"/>
              </a:spcBef>
              <a:buSzTx/>
              <a:buNone/>
              <a:defRPr b="1" sz="5200"/>
            </a:lvl1pPr>
          </a:lstStyle>
          <a:p>
            <a:pPr/>
            <a:r>
              <a:t>Slide Subtitle</a:t>
            </a:r>
          </a:p>
        </p:txBody>
      </p:sp>
      <p:sp>
        <p:nvSpPr>
          <p:cNvPr id="63" name="Body Level One…"/>
          <p:cNvSpPr txBox="1"/>
          <p:nvPr>
            <p:ph type="body" sz="quarter" idx="1" hasCustomPrompt="1"/>
          </p:nvPr>
        </p:nvSpPr>
        <p:spPr>
          <a:xfrm>
            <a:off x="4030265" y="4894026"/>
            <a:ext cx="7179470" cy="7865382"/>
          </a:xfrm>
          <a:prstGeom prst="rect">
            <a:avLst/>
          </a:prstGeom>
        </p:spPr>
        <p:txBody>
          <a:bodyPr/>
          <a:lstStyle/>
          <a:p>
            <a:pPr/>
            <a:r>
              <a:t>Slide bullet text</a:t>
            </a:r>
          </a:p>
          <a:p>
            <a:pPr lvl="1"/>
            <a:r>
              <a:t/>
            </a:r>
          </a:p>
          <a:p>
            <a:pPr lvl="2"/>
            <a:r>
              <a:t/>
            </a:r>
          </a:p>
          <a:p>
            <a:pPr lvl="3"/>
            <a:r>
              <a:t/>
            </a:r>
          </a:p>
          <a:p>
            <a:pPr lvl="4"/>
            <a:r>
              <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4030265" y="4536281"/>
            <a:ext cx="16323470" cy="4643438"/>
          </a:xfrm>
          <a:prstGeom prst="rect">
            <a:avLst/>
          </a:prstGeom>
        </p:spPr>
        <p:txBody>
          <a:bodyPr anchor="ctr"/>
          <a:lstStyle>
            <a:lvl1pPr>
              <a:defRPr b="0" spc="-228" sz="114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prstGeom prst="rect">
            <a:avLst/>
          </a:prstGeom>
        </p:spPr>
        <p:txBody>
          <a:bodyPr/>
          <a:lstStyle/>
          <a:p>
            <a:pPr/>
            <a:r>
              <a:t>Slide Title</a:t>
            </a:r>
          </a:p>
        </p:txBody>
      </p:sp>
      <p:sp>
        <p:nvSpPr>
          <p:cNvPr id="80" name="Slide Subtitle"/>
          <p:cNvSpPr txBox="1"/>
          <p:nvPr>
            <p:ph type="body" sz="quarter" idx="21" hasCustomPrompt="1"/>
          </p:nvPr>
        </p:nvSpPr>
        <p:spPr>
          <a:xfrm>
            <a:off x="4030265" y="1987000"/>
            <a:ext cx="16323471" cy="944721"/>
          </a:xfrm>
          <a:prstGeom prst="rect">
            <a:avLst/>
          </a:prstGeom>
        </p:spPr>
        <p:txBody>
          <a:bodyPr/>
          <a:lstStyle>
            <a:lvl1pPr marL="0" indent="0" defTabSz="825500">
              <a:lnSpc>
                <a:spcPct val="100000"/>
              </a:lnSpc>
              <a:spcBef>
                <a:spcPts val="0"/>
              </a:spcBef>
              <a:buSzTx/>
              <a:buNone/>
              <a:defRPr b="1" sz="52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4030265" y="625078"/>
            <a:ext cx="16323470" cy="1428751"/>
          </a:xfrm>
          <a:prstGeom prst="rect">
            <a:avLst/>
          </a:prstGeom>
        </p:spPr>
        <p:txBody>
          <a:bodyPr/>
          <a:lstStyle/>
          <a:p>
            <a:pPr/>
            <a:r>
              <a:t>Agenda Title</a:t>
            </a:r>
          </a:p>
        </p:txBody>
      </p:sp>
      <p:sp>
        <p:nvSpPr>
          <p:cNvPr id="89" name="Agenda Subtitle"/>
          <p:cNvSpPr txBox="1"/>
          <p:nvPr>
            <p:ph type="body" sz="quarter" idx="21" hasCustomPrompt="1"/>
          </p:nvPr>
        </p:nvSpPr>
        <p:spPr>
          <a:xfrm>
            <a:off x="4030265" y="1982390"/>
            <a:ext cx="16323471" cy="944722"/>
          </a:xfrm>
          <a:prstGeom prst="rect">
            <a:avLst/>
          </a:prstGeom>
        </p:spPr>
        <p:txBody>
          <a:bodyPr/>
          <a:lstStyle>
            <a:lvl1pPr marL="0" indent="0" defTabSz="825500">
              <a:lnSpc>
                <a:spcPct val="100000"/>
              </a:lnSpc>
              <a:spcBef>
                <a:spcPts val="0"/>
              </a:spcBef>
              <a:buSzTx/>
              <a:buNone/>
              <a:defRPr b="1" sz="52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a:spcBef>
                <a:spcPts val="1800"/>
              </a:spcBef>
              <a:buSzTx/>
              <a:buNone/>
              <a:defRPr spc="-52" sz="5200"/>
            </a:lvl1pPr>
            <a:lvl2pPr marL="0" indent="457200">
              <a:spcBef>
                <a:spcPts val="1800"/>
              </a:spcBef>
              <a:buSzTx/>
              <a:buNone/>
              <a:defRPr spc="-52" sz="5200"/>
            </a:lvl2pPr>
            <a:lvl3pPr marL="0" indent="914400">
              <a:spcBef>
                <a:spcPts val="1800"/>
              </a:spcBef>
              <a:buSzTx/>
              <a:buNone/>
              <a:defRPr spc="-52" sz="5200"/>
            </a:lvl3pPr>
            <a:lvl4pPr marL="0" indent="1371600">
              <a:spcBef>
                <a:spcPts val="1800"/>
              </a:spcBef>
              <a:buSzTx/>
              <a:buNone/>
              <a:defRPr spc="-52" sz="5200"/>
            </a:lvl4pPr>
            <a:lvl5pPr marL="0" indent="1828800">
              <a:spcBef>
                <a:spcPts val="1800"/>
              </a:spcBef>
              <a:buSzTx/>
              <a:buNone/>
              <a:defRPr spc="-52" sz="52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Body Level One…"/>
          <p:cNvSpPr txBox="1"/>
          <p:nvPr>
            <p:ph type="body" idx="1" hasCustomPrompt="1"/>
          </p:nvPr>
        </p:nvSpPr>
        <p:spPr>
          <a:xfrm>
            <a:off x="4030265" y="4161234"/>
            <a:ext cx="16323470" cy="857250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ormAutofit fontScale="100000" lnSpcReduction="0"/>
          </a:bodyPr>
          <a:lstStyle/>
          <a:p>
            <a:pPr/>
            <a:r>
              <a:t>Slide bullet text</a:t>
            </a:r>
          </a:p>
          <a:p>
            <a:pPr lvl="1"/>
            <a:r>
              <a:t/>
            </a:r>
          </a:p>
          <a:p>
            <a:pPr lvl="2"/>
            <a:r>
              <a:t/>
            </a:r>
          </a:p>
          <a:p>
            <a:pPr lvl="3"/>
            <a:r>
              <a:t/>
            </a:r>
          </a:p>
          <a:p>
            <a:pPr lvl="4"/>
            <a:r>
              <a:t/>
            </a:r>
          </a:p>
        </p:txBody>
      </p:sp>
      <p:sp>
        <p:nvSpPr>
          <p:cNvPr id="3" name="Slide Title"/>
          <p:cNvSpPr txBox="1"/>
          <p:nvPr>
            <p:ph type="title" hasCustomPrompt="1"/>
          </p:nvPr>
        </p:nvSpPr>
        <p:spPr>
          <a:xfrm>
            <a:off x="4030265" y="619125"/>
            <a:ext cx="16323470" cy="142875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ormAutofit fontScale="100000" lnSpcReduction="0"/>
          </a:bodyPr>
          <a:lstStyle/>
          <a:p>
            <a:pPr/>
            <a:r>
              <a:t>Slide Title</a:t>
            </a:r>
          </a:p>
        </p:txBody>
      </p:sp>
      <p:sp>
        <p:nvSpPr>
          <p:cNvPr id="4" name="Slide Number"/>
          <p:cNvSpPr txBox="1"/>
          <p:nvPr>
            <p:ph type="sldNum" sz="quarter" idx="2"/>
          </p:nvPr>
        </p:nvSpPr>
        <p:spPr>
          <a:xfrm>
            <a:off x="11982348" y="12954297"/>
            <a:ext cx="409779" cy="415875"/>
          </a:xfrm>
          <a:prstGeom prst="rect">
            <a:avLst/>
          </a:prstGeom>
          <a:ln w="12700">
            <a:miter lim="400000"/>
          </a:ln>
        </p:spPr>
        <p:txBody>
          <a:bodyPr wrap="none" lIns="71437" tIns="71437" rIns="71437" bIns="71437" anchor="b">
            <a:spAutoFit/>
          </a:bodyPr>
          <a:lstStyle>
            <a:lvl1pPr defTabSz="821531">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2438339" rtl="0" latinLnBrk="0">
        <a:lnSpc>
          <a:spcPct val="80000"/>
        </a:lnSpc>
        <a:spcBef>
          <a:spcPts val="0"/>
        </a:spcBef>
        <a:spcAft>
          <a:spcPts val="0"/>
        </a:spcAft>
        <a:buClrTx/>
        <a:buSzTx/>
        <a:buFontTx/>
        <a:buNone/>
        <a:tabLst/>
        <a:defRPr b="1" baseline="0" cap="none" i="0" spc="-168" strike="noStrike" sz="8400" u="none">
          <a:solidFill>
            <a:srgbClr val="000000"/>
          </a:solidFill>
          <a:uFillTx/>
          <a:latin typeface="+mn-lt"/>
          <a:ea typeface="+mn-ea"/>
          <a:cs typeface="+mn-cs"/>
          <a:sym typeface="Helvetica Neue"/>
        </a:defRPr>
      </a:lvl1pPr>
      <a:lvl2pPr marL="0" marR="0" indent="457200" algn="l" defTabSz="2438339" rtl="0" latinLnBrk="0">
        <a:lnSpc>
          <a:spcPct val="80000"/>
        </a:lnSpc>
        <a:spcBef>
          <a:spcPts val="0"/>
        </a:spcBef>
        <a:spcAft>
          <a:spcPts val="0"/>
        </a:spcAft>
        <a:buClrTx/>
        <a:buSzTx/>
        <a:buFontTx/>
        <a:buNone/>
        <a:tabLst/>
        <a:defRPr b="1" baseline="0" cap="none" i="0" spc="-168" strike="noStrike" sz="8400" u="none">
          <a:solidFill>
            <a:srgbClr val="000000"/>
          </a:solidFill>
          <a:uFillTx/>
          <a:latin typeface="+mn-lt"/>
          <a:ea typeface="+mn-ea"/>
          <a:cs typeface="+mn-cs"/>
          <a:sym typeface="Helvetica Neue"/>
        </a:defRPr>
      </a:lvl2pPr>
      <a:lvl3pPr marL="0" marR="0" indent="914400" algn="l" defTabSz="2438339" rtl="0" latinLnBrk="0">
        <a:lnSpc>
          <a:spcPct val="80000"/>
        </a:lnSpc>
        <a:spcBef>
          <a:spcPts val="0"/>
        </a:spcBef>
        <a:spcAft>
          <a:spcPts val="0"/>
        </a:spcAft>
        <a:buClrTx/>
        <a:buSzTx/>
        <a:buFontTx/>
        <a:buNone/>
        <a:tabLst/>
        <a:defRPr b="1" baseline="0" cap="none" i="0" spc="-168" strike="noStrike" sz="8400" u="none">
          <a:solidFill>
            <a:srgbClr val="000000"/>
          </a:solidFill>
          <a:uFillTx/>
          <a:latin typeface="+mn-lt"/>
          <a:ea typeface="+mn-ea"/>
          <a:cs typeface="+mn-cs"/>
          <a:sym typeface="Helvetica Neue"/>
        </a:defRPr>
      </a:lvl3pPr>
      <a:lvl4pPr marL="0" marR="0" indent="1371600" algn="l" defTabSz="2438339" rtl="0" latinLnBrk="0">
        <a:lnSpc>
          <a:spcPct val="80000"/>
        </a:lnSpc>
        <a:spcBef>
          <a:spcPts val="0"/>
        </a:spcBef>
        <a:spcAft>
          <a:spcPts val="0"/>
        </a:spcAft>
        <a:buClrTx/>
        <a:buSzTx/>
        <a:buFontTx/>
        <a:buNone/>
        <a:tabLst/>
        <a:defRPr b="1" baseline="0" cap="none" i="0" spc="-168" strike="noStrike" sz="8400" u="none">
          <a:solidFill>
            <a:srgbClr val="000000"/>
          </a:solidFill>
          <a:uFillTx/>
          <a:latin typeface="+mn-lt"/>
          <a:ea typeface="+mn-ea"/>
          <a:cs typeface="+mn-cs"/>
          <a:sym typeface="Helvetica Neue"/>
        </a:defRPr>
      </a:lvl4pPr>
      <a:lvl5pPr marL="0" marR="0" indent="1828800" algn="l" defTabSz="2438339" rtl="0" latinLnBrk="0">
        <a:lnSpc>
          <a:spcPct val="80000"/>
        </a:lnSpc>
        <a:spcBef>
          <a:spcPts val="0"/>
        </a:spcBef>
        <a:spcAft>
          <a:spcPts val="0"/>
        </a:spcAft>
        <a:buClrTx/>
        <a:buSzTx/>
        <a:buFontTx/>
        <a:buNone/>
        <a:tabLst/>
        <a:defRPr b="1" baseline="0" cap="none" i="0" spc="-168" strike="noStrike" sz="8400" u="none">
          <a:solidFill>
            <a:srgbClr val="000000"/>
          </a:solidFill>
          <a:uFillTx/>
          <a:latin typeface="+mn-lt"/>
          <a:ea typeface="+mn-ea"/>
          <a:cs typeface="+mn-cs"/>
          <a:sym typeface="Helvetica Neue"/>
        </a:defRPr>
      </a:lvl5pPr>
      <a:lvl6pPr marL="0" marR="0" indent="2286000" algn="l" defTabSz="2438339" rtl="0" latinLnBrk="0">
        <a:lnSpc>
          <a:spcPct val="80000"/>
        </a:lnSpc>
        <a:spcBef>
          <a:spcPts val="0"/>
        </a:spcBef>
        <a:spcAft>
          <a:spcPts val="0"/>
        </a:spcAft>
        <a:buClrTx/>
        <a:buSzTx/>
        <a:buFontTx/>
        <a:buNone/>
        <a:tabLst/>
        <a:defRPr b="1" baseline="0" cap="none" i="0" spc="-168" strike="noStrike" sz="8400" u="none">
          <a:solidFill>
            <a:srgbClr val="000000"/>
          </a:solidFill>
          <a:uFillTx/>
          <a:latin typeface="+mn-lt"/>
          <a:ea typeface="+mn-ea"/>
          <a:cs typeface="+mn-cs"/>
          <a:sym typeface="Helvetica Neue"/>
        </a:defRPr>
      </a:lvl6pPr>
      <a:lvl7pPr marL="0" marR="0" indent="2743200" algn="l" defTabSz="2438339" rtl="0" latinLnBrk="0">
        <a:lnSpc>
          <a:spcPct val="80000"/>
        </a:lnSpc>
        <a:spcBef>
          <a:spcPts val="0"/>
        </a:spcBef>
        <a:spcAft>
          <a:spcPts val="0"/>
        </a:spcAft>
        <a:buClrTx/>
        <a:buSzTx/>
        <a:buFontTx/>
        <a:buNone/>
        <a:tabLst/>
        <a:defRPr b="1" baseline="0" cap="none" i="0" spc="-168" strike="noStrike" sz="8400" u="none">
          <a:solidFill>
            <a:srgbClr val="000000"/>
          </a:solidFill>
          <a:uFillTx/>
          <a:latin typeface="+mn-lt"/>
          <a:ea typeface="+mn-ea"/>
          <a:cs typeface="+mn-cs"/>
          <a:sym typeface="Helvetica Neue"/>
        </a:defRPr>
      </a:lvl7pPr>
      <a:lvl8pPr marL="0" marR="0" indent="3200400" algn="l" defTabSz="2438339" rtl="0" latinLnBrk="0">
        <a:lnSpc>
          <a:spcPct val="80000"/>
        </a:lnSpc>
        <a:spcBef>
          <a:spcPts val="0"/>
        </a:spcBef>
        <a:spcAft>
          <a:spcPts val="0"/>
        </a:spcAft>
        <a:buClrTx/>
        <a:buSzTx/>
        <a:buFontTx/>
        <a:buNone/>
        <a:tabLst/>
        <a:defRPr b="1" baseline="0" cap="none" i="0" spc="-168" strike="noStrike" sz="8400" u="none">
          <a:solidFill>
            <a:srgbClr val="000000"/>
          </a:solidFill>
          <a:uFillTx/>
          <a:latin typeface="+mn-lt"/>
          <a:ea typeface="+mn-ea"/>
          <a:cs typeface="+mn-cs"/>
          <a:sym typeface="Helvetica Neue"/>
        </a:defRPr>
      </a:lvl8pPr>
      <a:lvl9pPr marL="0" marR="0" indent="3657600" algn="l" defTabSz="2438339" rtl="0" latinLnBrk="0">
        <a:lnSpc>
          <a:spcPct val="80000"/>
        </a:lnSpc>
        <a:spcBef>
          <a:spcPts val="0"/>
        </a:spcBef>
        <a:spcAft>
          <a:spcPts val="0"/>
        </a:spcAft>
        <a:buClrTx/>
        <a:buSzTx/>
        <a:buFontTx/>
        <a:buNone/>
        <a:tabLst/>
        <a:defRPr b="1" baseline="0" cap="none" i="0" spc="-168" strike="noStrike" sz="8400" u="none">
          <a:solidFill>
            <a:srgbClr val="000000"/>
          </a:solidFill>
          <a:uFillTx/>
          <a:latin typeface="+mn-lt"/>
          <a:ea typeface="+mn-ea"/>
          <a:cs typeface="+mn-cs"/>
          <a:sym typeface="Helvetica Neue"/>
        </a:defRPr>
      </a:lvl9pPr>
    </p:titleStyle>
    <p:bodyStyle>
      <a:lvl1pPr marL="533400" marR="0" indent="-533400" algn="l" defTabSz="2438339" rtl="0" latinLnBrk="0">
        <a:lnSpc>
          <a:spcPct val="90000"/>
        </a:lnSpc>
        <a:spcBef>
          <a:spcPts val="4500"/>
        </a:spcBef>
        <a:spcAft>
          <a:spcPts val="0"/>
        </a:spcAft>
        <a:buClrTx/>
        <a:buSzPct val="123000"/>
        <a:buFontTx/>
        <a:buChar char="•"/>
        <a:tabLst/>
        <a:defRPr b="0" baseline="0" cap="none" i="0" spc="0" strike="noStrike" sz="4200" u="none">
          <a:solidFill>
            <a:srgbClr val="000000"/>
          </a:solidFill>
          <a:uFillTx/>
          <a:latin typeface="+mn-lt"/>
          <a:ea typeface="+mn-ea"/>
          <a:cs typeface="+mn-cs"/>
          <a:sym typeface="Helvetica Neue"/>
        </a:defRPr>
      </a:lvl1pPr>
      <a:lvl2pPr marL="914400" marR="0" indent="-533400" algn="l" defTabSz="2438339" rtl="0" latinLnBrk="0">
        <a:lnSpc>
          <a:spcPct val="90000"/>
        </a:lnSpc>
        <a:spcBef>
          <a:spcPts val="4500"/>
        </a:spcBef>
        <a:spcAft>
          <a:spcPts val="0"/>
        </a:spcAft>
        <a:buClrTx/>
        <a:buSzPct val="123000"/>
        <a:buFontTx/>
        <a:buChar char="•"/>
        <a:tabLst/>
        <a:defRPr b="0" baseline="0" cap="none" i="0" spc="0" strike="noStrike" sz="4200" u="none">
          <a:solidFill>
            <a:srgbClr val="000000"/>
          </a:solidFill>
          <a:uFillTx/>
          <a:latin typeface="+mn-lt"/>
          <a:ea typeface="+mn-ea"/>
          <a:cs typeface="+mn-cs"/>
          <a:sym typeface="Helvetica Neue"/>
        </a:defRPr>
      </a:lvl2pPr>
      <a:lvl3pPr marL="1295400" marR="0" indent="-533400" algn="l" defTabSz="2438339" rtl="0" latinLnBrk="0">
        <a:lnSpc>
          <a:spcPct val="90000"/>
        </a:lnSpc>
        <a:spcBef>
          <a:spcPts val="4500"/>
        </a:spcBef>
        <a:spcAft>
          <a:spcPts val="0"/>
        </a:spcAft>
        <a:buClrTx/>
        <a:buSzPct val="123000"/>
        <a:buFontTx/>
        <a:buChar char="•"/>
        <a:tabLst/>
        <a:defRPr b="0" baseline="0" cap="none" i="0" spc="0" strike="noStrike" sz="4200" u="none">
          <a:solidFill>
            <a:srgbClr val="000000"/>
          </a:solidFill>
          <a:uFillTx/>
          <a:latin typeface="+mn-lt"/>
          <a:ea typeface="+mn-ea"/>
          <a:cs typeface="+mn-cs"/>
          <a:sym typeface="Helvetica Neue"/>
        </a:defRPr>
      </a:lvl3pPr>
      <a:lvl4pPr marL="1676400" marR="0" indent="-533400" algn="l" defTabSz="2438339" rtl="0" latinLnBrk="0">
        <a:lnSpc>
          <a:spcPct val="90000"/>
        </a:lnSpc>
        <a:spcBef>
          <a:spcPts val="4500"/>
        </a:spcBef>
        <a:spcAft>
          <a:spcPts val="0"/>
        </a:spcAft>
        <a:buClrTx/>
        <a:buSzPct val="123000"/>
        <a:buFontTx/>
        <a:buChar char="•"/>
        <a:tabLst/>
        <a:defRPr b="0" baseline="0" cap="none" i="0" spc="0" strike="noStrike" sz="4200" u="none">
          <a:solidFill>
            <a:srgbClr val="000000"/>
          </a:solidFill>
          <a:uFillTx/>
          <a:latin typeface="+mn-lt"/>
          <a:ea typeface="+mn-ea"/>
          <a:cs typeface="+mn-cs"/>
          <a:sym typeface="Helvetica Neue"/>
        </a:defRPr>
      </a:lvl4pPr>
      <a:lvl5pPr marL="2057400" marR="0" indent="-533400" algn="l" defTabSz="2438339" rtl="0" latinLnBrk="0">
        <a:lnSpc>
          <a:spcPct val="90000"/>
        </a:lnSpc>
        <a:spcBef>
          <a:spcPts val="4500"/>
        </a:spcBef>
        <a:spcAft>
          <a:spcPts val="0"/>
        </a:spcAft>
        <a:buClrTx/>
        <a:buSzPct val="123000"/>
        <a:buFontTx/>
        <a:buChar char="•"/>
        <a:tabLst/>
        <a:defRPr b="0" baseline="0" cap="none" i="0" spc="0" strike="noStrike" sz="4200" u="none">
          <a:solidFill>
            <a:srgbClr val="000000"/>
          </a:solidFill>
          <a:uFillTx/>
          <a:latin typeface="+mn-lt"/>
          <a:ea typeface="+mn-ea"/>
          <a:cs typeface="+mn-cs"/>
          <a:sym typeface="Helvetica Neue"/>
        </a:defRPr>
      </a:lvl5pPr>
      <a:lvl6pPr marL="2438400" marR="0" indent="-533400" algn="l" defTabSz="2438339" rtl="0" latinLnBrk="0">
        <a:lnSpc>
          <a:spcPct val="90000"/>
        </a:lnSpc>
        <a:spcBef>
          <a:spcPts val="4500"/>
        </a:spcBef>
        <a:spcAft>
          <a:spcPts val="0"/>
        </a:spcAft>
        <a:buClrTx/>
        <a:buSzPct val="123000"/>
        <a:buFontTx/>
        <a:buChar char="•"/>
        <a:tabLst/>
        <a:defRPr b="0" baseline="0" cap="none" i="0" spc="0" strike="noStrike" sz="4200" u="none">
          <a:solidFill>
            <a:srgbClr val="000000"/>
          </a:solidFill>
          <a:uFillTx/>
          <a:latin typeface="+mn-lt"/>
          <a:ea typeface="+mn-ea"/>
          <a:cs typeface="+mn-cs"/>
          <a:sym typeface="Helvetica Neue"/>
        </a:defRPr>
      </a:lvl6pPr>
      <a:lvl7pPr marL="2819400" marR="0" indent="-533400" algn="l" defTabSz="2438339" rtl="0" latinLnBrk="0">
        <a:lnSpc>
          <a:spcPct val="90000"/>
        </a:lnSpc>
        <a:spcBef>
          <a:spcPts val="4500"/>
        </a:spcBef>
        <a:spcAft>
          <a:spcPts val="0"/>
        </a:spcAft>
        <a:buClrTx/>
        <a:buSzPct val="123000"/>
        <a:buFontTx/>
        <a:buChar char="•"/>
        <a:tabLst/>
        <a:defRPr b="0" baseline="0" cap="none" i="0" spc="0" strike="noStrike" sz="4200" u="none">
          <a:solidFill>
            <a:srgbClr val="000000"/>
          </a:solidFill>
          <a:uFillTx/>
          <a:latin typeface="+mn-lt"/>
          <a:ea typeface="+mn-ea"/>
          <a:cs typeface="+mn-cs"/>
          <a:sym typeface="Helvetica Neue"/>
        </a:defRPr>
      </a:lvl7pPr>
      <a:lvl8pPr marL="3200400" marR="0" indent="-533400" algn="l" defTabSz="2438339" rtl="0" latinLnBrk="0">
        <a:lnSpc>
          <a:spcPct val="90000"/>
        </a:lnSpc>
        <a:spcBef>
          <a:spcPts val="4500"/>
        </a:spcBef>
        <a:spcAft>
          <a:spcPts val="0"/>
        </a:spcAft>
        <a:buClrTx/>
        <a:buSzPct val="123000"/>
        <a:buFontTx/>
        <a:buChar char="•"/>
        <a:tabLst/>
        <a:defRPr b="0" baseline="0" cap="none" i="0" spc="0" strike="noStrike" sz="4200" u="none">
          <a:solidFill>
            <a:srgbClr val="000000"/>
          </a:solidFill>
          <a:uFillTx/>
          <a:latin typeface="+mn-lt"/>
          <a:ea typeface="+mn-ea"/>
          <a:cs typeface="+mn-cs"/>
          <a:sym typeface="Helvetica Neue"/>
        </a:defRPr>
      </a:lvl8pPr>
      <a:lvl9pPr marL="3581400" marR="0" indent="-533400" algn="l" defTabSz="2438339" rtl="0" latinLnBrk="0">
        <a:lnSpc>
          <a:spcPct val="90000"/>
        </a:lnSpc>
        <a:spcBef>
          <a:spcPts val="4500"/>
        </a:spcBef>
        <a:spcAft>
          <a:spcPts val="0"/>
        </a:spcAft>
        <a:buClrTx/>
        <a:buSzPct val="123000"/>
        <a:buFontTx/>
        <a:buChar char="•"/>
        <a:tabLst/>
        <a:defRPr b="0" baseline="0" cap="none" i="0" spc="0" strike="noStrike" sz="4200" u="none">
          <a:solidFill>
            <a:srgbClr val="000000"/>
          </a:solidFill>
          <a:uFillTx/>
          <a:latin typeface="+mn-lt"/>
          <a:ea typeface="+mn-ea"/>
          <a:cs typeface="+mn-cs"/>
          <a:sym typeface="Helvetica Neue"/>
        </a:defRPr>
      </a:lvl9pPr>
    </p:bodyStyle>
    <p:otherStyle>
      <a:lvl1pPr marL="0" marR="0" indent="0" algn="ctr" defTabSz="821531"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821531"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821531"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821531"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821531"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821531"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821531"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821531"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821531"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2.tif"/><Relationship Id="rId4" Type="http://schemas.openxmlformats.org/officeDocument/2006/relationships/image" Target="../media/image3.tif"/></Relationships>

</file>

<file path=ppt/slides/_rels/slide12.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4.tif"/><Relationship Id="rId4" Type="http://schemas.openxmlformats.org/officeDocument/2006/relationships/image" Target="../media/image5.tif"/></Relationships>

</file>

<file path=ppt/slides/_rels/slide13.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5.tif"/></Relationships>

</file>

<file path=ppt/slides/_rels/slide14.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5.tif"/><Relationship Id="rId4" Type="http://schemas.openxmlformats.org/officeDocument/2006/relationships/image" Target="../media/image6.tif"/></Relationships>

</file>

<file path=ppt/slides/_rels/slide15.xml.rels><?xml version="1.0" encoding="UTF-8"?>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5.tif"/><Relationship Id="rId4" Type="http://schemas.openxmlformats.org/officeDocument/2006/relationships/image" Target="../media/image6.tif"/><Relationship Id="rId5" Type="http://schemas.openxmlformats.org/officeDocument/2006/relationships/image" Target="../media/image7.t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8.tif"/></Relationships>

</file>

<file path=ppt/slides/_rels/slide26.xml.rels><?xml version="1.0" encoding="UTF-8"?>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9.tif"/></Relationships>

</file>

<file path=ppt/slides/_rels/slide2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0.tif"/></Relationships>

</file>

<file path=ppt/slides/_rels/slide28.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9.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1.tif"/></Relationships>

</file>

<file path=ppt/slides/_rels/slide3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2.tif"/><Relationship Id="rId3" Type="http://schemas.openxmlformats.org/officeDocument/2006/relationships/image" Target="../media/image13.tif"/></Relationships>

</file>

<file path=ppt/slides/_rels/slide37.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png"/><Relationship Id="rId3" Type="http://schemas.openxmlformats.org/officeDocument/2006/relationships/image" Target="../media/image3.png"/><Relationship Id="rId4" Type="http://schemas.openxmlformats.org/officeDocument/2006/relationships/image" Target="../media/image1.tif"/><Relationship Id="rId5"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Dr Nikola N. Grubo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Dr Nikola N. Grubor</a:t>
            </a:r>
          </a:p>
        </p:txBody>
      </p:sp>
      <p:sp>
        <p:nvSpPr>
          <p:cNvPr id="152" name="Uvod u Statistiku"/>
          <p:cNvSpPr txBox="1"/>
          <p:nvPr>
            <p:ph type="ctrTitle"/>
          </p:nvPr>
        </p:nvSpPr>
        <p:spPr>
          <a:prstGeom prst="rect">
            <a:avLst/>
          </a:prstGeom>
        </p:spPr>
        <p:txBody>
          <a:bodyPr/>
          <a:lstStyle/>
          <a:p>
            <a:pPr/>
            <a:r>
              <a:t>Uvod u Statistiku</a:t>
            </a:r>
          </a:p>
        </p:txBody>
      </p:sp>
      <p:sp>
        <p:nvSpPr>
          <p:cNvPr id="153" name="Nedelja 1 - Vežbe"/>
          <p:cNvSpPr txBox="1"/>
          <p:nvPr>
            <p:ph type="subTitle" sz="quarter" idx="1"/>
          </p:nvPr>
        </p:nvSpPr>
        <p:spPr>
          <a:prstGeom prst="rect">
            <a:avLst/>
          </a:prstGeom>
        </p:spPr>
        <p:txBody>
          <a:bodyPr/>
          <a:lstStyle/>
          <a:p>
            <a:pPr/>
            <a:r>
              <a:t>Nedelja 1 - Vežbe</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23" name="Group"/>
          <p:cNvGrpSpPr/>
          <p:nvPr/>
        </p:nvGrpSpPr>
        <p:grpSpPr>
          <a:xfrm>
            <a:off x="5207758" y="5261918"/>
            <a:ext cx="4614952" cy="5607099"/>
            <a:chOff x="0" y="0"/>
            <a:chExt cx="4614951" cy="5607097"/>
          </a:xfrm>
        </p:grpSpPr>
        <p:sp>
          <p:nvSpPr>
            <p:cNvPr id="216" name="Osnovni skup"/>
            <p:cNvSpPr txBox="1"/>
            <p:nvPr/>
          </p:nvSpPr>
          <p:spPr>
            <a:xfrm>
              <a:off x="800055" y="0"/>
              <a:ext cx="3014842" cy="6783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Osnovni skup</a:t>
              </a:r>
            </a:p>
          </p:txBody>
        </p:sp>
        <p:sp>
          <p:nvSpPr>
            <p:cNvPr id="217" name="Uzorak"/>
            <p:cNvSpPr txBox="1"/>
            <p:nvPr/>
          </p:nvSpPr>
          <p:spPr>
            <a:xfrm>
              <a:off x="1485119" y="1642930"/>
              <a:ext cx="1644714" cy="6783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Uzorak</a:t>
              </a:r>
            </a:p>
          </p:txBody>
        </p:sp>
        <p:sp>
          <p:nvSpPr>
            <p:cNvPr id="218" name="Jedinica posmatranja"/>
            <p:cNvSpPr txBox="1"/>
            <p:nvPr/>
          </p:nvSpPr>
          <p:spPr>
            <a:xfrm>
              <a:off x="0" y="3285860"/>
              <a:ext cx="4614952" cy="67830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Jedinica posmatranja</a:t>
              </a:r>
            </a:p>
          </p:txBody>
        </p:sp>
        <p:sp>
          <p:nvSpPr>
            <p:cNvPr id="219" name="Varijable"/>
            <p:cNvSpPr txBox="1"/>
            <p:nvPr/>
          </p:nvSpPr>
          <p:spPr>
            <a:xfrm>
              <a:off x="1347130" y="4928790"/>
              <a:ext cx="1920691" cy="6783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Varijable</a:t>
              </a:r>
            </a:p>
          </p:txBody>
        </p:sp>
        <p:sp>
          <p:nvSpPr>
            <p:cNvPr id="220" name="Line"/>
            <p:cNvSpPr/>
            <p:nvPr/>
          </p:nvSpPr>
          <p:spPr>
            <a:xfrm>
              <a:off x="2318773" y="739294"/>
              <a:ext cx="1" cy="84265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p>
          </p:txBody>
        </p:sp>
        <p:sp>
          <p:nvSpPr>
            <p:cNvPr id="221" name="Line"/>
            <p:cNvSpPr/>
            <p:nvPr/>
          </p:nvSpPr>
          <p:spPr>
            <a:xfrm>
              <a:off x="2318773" y="2382224"/>
              <a:ext cx="1" cy="84265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p>
          </p:txBody>
        </p:sp>
        <p:sp>
          <p:nvSpPr>
            <p:cNvPr id="222" name="Line"/>
            <p:cNvSpPr/>
            <p:nvPr/>
          </p:nvSpPr>
          <p:spPr>
            <a:xfrm>
              <a:off x="2318773" y="4025154"/>
              <a:ext cx="1" cy="84265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p>
          </p:txBody>
        </p:sp>
      </p:grpSp>
      <p:sp>
        <p:nvSpPr>
          <p:cNvPr id="224" name="Istraživačko pitanje"/>
          <p:cNvSpPr txBox="1"/>
          <p:nvPr/>
        </p:nvSpPr>
        <p:spPr>
          <a:xfrm>
            <a:off x="5042150" y="2855933"/>
            <a:ext cx="4946169" cy="7876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400"/>
            </a:lvl1pPr>
          </a:lstStyle>
          <a:p>
            <a:pPr/>
            <a:r>
              <a:t>Istraživačko pitanje</a:t>
            </a:r>
          </a:p>
        </p:txBody>
      </p:sp>
      <p:sp>
        <p:nvSpPr>
          <p:cNvPr id="225" name="Line"/>
          <p:cNvSpPr/>
          <p:nvPr/>
        </p:nvSpPr>
        <p:spPr>
          <a:xfrm>
            <a:off x="7515234" y="3764772"/>
            <a:ext cx="1" cy="1384888"/>
          </a:xfrm>
          <a:prstGeom prst="line">
            <a:avLst/>
          </a:prstGeom>
          <a:ln w="25400">
            <a:solidFill>
              <a:srgbClr val="5E5E5E"/>
            </a:solidFill>
            <a:custDash>
              <a:ds d="200000" sp="200000"/>
            </a:custDash>
            <a:miter lim="400000"/>
            <a:tailEnd type="triangle"/>
          </a:ln>
        </p:spPr>
        <p:txBody>
          <a:bodyPr lIns="71437" tIns="71437" rIns="71437" bIns="71437" anchor="ctr"/>
          <a:lstStyle/>
          <a:p>
            <a:pPr/>
          </a:p>
        </p:txBody>
      </p:sp>
      <p:sp>
        <p:nvSpPr>
          <p:cNvPr id="226" name="Pacijenti sa lumboishialgijom"/>
          <p:cNvSpPr txBox="1"/>
          <p:nvPr/>
        </p:nvSpPr>
        <p:spPr>
          <a:xfrm>
            <a:off x="11943418" y="5236282"/>
            <a:ext cx="6274932" cy="67830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a:defRPr sz="3200">
                <a:solidFill>
                  <a:srgbClr val="000000"/>
                </a:solidFill>
              </a:defRPr>
            </a:lvl1pPr>
          </a:lstStyle>
          <a:p>
            <a:pPr/>
            <a:r>
              <a:t>Pacijenti sa lumboishialgijom</a:t>
            </a:r>
          </a:p>
        </p:txBody>
      </p:sp>
      <p:sp>
        <p:nvSpPr>
          <p:cNvPr id="227" name="n pacijenata"/>
          <p:cNvSpPr txBox="1"/>
          <p:nvPr/>
        </p:nvSpPr>
        <p:spPr>
          <a:xfrm>
            <a:off x="13196682" y="6904849"/>
            <a:ext cx="3745808" cy="67830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p>
            <a:pPr>
              <a:defRPr i="1" sz="3200">
                <a:solidFill>
                  <a:srgbClr val="000000"/>
                </a:solidFill>
              </a:defRPr>
            </a:pPr>
            <a:r>
              <a:t>n </a:t>
            </a:r>
            <a:r>
              <a:rPr i="0"/>
              <a:t>pacijenata</a:t>
            </a:r>
          </a:p>
        </p:txBody>
      </p:sp>
      <p:sp>
        <p:nvSpPr>
          <p:cNvPr id="228" name="Pacijent"/>
          <p:cNvSpPr txBox="1"/>
          <p:nvPr/>
        </p:nvSpPr>
        <p:spPr>
          <a:xfrm>
            <a:off x="12762110" y="8547779"/>
            <a:ext cx="4614953" cy="67830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a:defRPr sz="3200">
                <a:solidFill>
                  <a:srgbClr val="000000"/>
                </a:solidFill>
              </a:defRPr>
            </a:lvl1pPr>
          </a:lstStyle>
          <a:p>
            <a:pPr/>
            <a:r>
              <a:t>Pacijent</a:t>
            </a:r>
          </a:p>
        </p:txBody>
      </p:sp>
      <p:sp>
        <p:nvSpPr>
          <p:cNvPr id="229" name="Stepen degeneracije, bol"/>
          <p:cNvSpPr txBox="1"/>
          <p:nvPr/>
        </p:nvSpPr>
        <p:spPr>
          <a:xfrm>
            <a:off x="12203883" y="10190708"/>
            <a:ext cx="5754002" cy="67830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a:defRPr sz="3200">
                <a:solidFill>
                  <a:srgbClr val="000000"/>
                </a:solidFill>
              </a:defRPr>
            </a:lvl1pPr>
          </a:lstStyle>
          <a:p>
            <a:pPr/>
            <a:r>
              <a:t>Stepen degeneracije, bol</a:t>
            </a:r>
          </a:p>
        </p:txBody>
      </p:sp>
      <p:sp>
        <p:nvSpPr>
          <p:cNvPr id="230" name="Line"/>
          <p:cNvSpPr/>
          <p:nvPr/>
        </p:nvSpPr>
        <p:spPr>
          <a:xfrm>
            <a:off x="15080883" y="6001212"/>
            <a:ext cx="1" cy="842650"/>
          </a:xfrm>
          <a:prstGeom prst="line">
            <a:avLst/>
          </a:prstGeom>
          <a:ln w="25400">
            <a:solidFill>
              <a:srgbClr val="000000"/>
            </a:solidFill>
            <a:miter lim="400000"/>
            <a:tailEnd type="triangle"/>
          </a:ln>
        </p:spPr>
        <p:txBody>
          <a:bodyPr lIns="71437" tIns="71437" rIns="71437" bIns="71437" anchor="ctr"/>
          <a:lstStyle/>
          <a:p>
            <a:pPr/>
          </a:p>
        </p:txBody>
      </p:sp>
      <p:sp>
        <p:nvSpPr>
          <p:cNvPr id="231" name="Line"/>
          <p:cNvSpPr/>
          <p:nvPr/>
        </p:nvSpPr>
        <p:spPr>
          <a:xfrm>
            <a:off x="15080883" y="7644143"/>
            <a:ext cx="1" cy="842649"/>
          </a:xfrm>
          <a:prstGeom prst="line">
            <a:avLst/>
          </a:prstGeom>
          <a:ln w="25400">
            <a:solidFill>
              <a:srgbClr val="000000"/>
            </a:solidFill>
            <a:miter lim="400000"/>
            <a:tailEnd type="triangle"/>
          </a:ln>
        </p:spPr>
        <p:txBody>
          <a:bodyPr lIns="71437" tIns="71437" rIns="71437" bIns="71437" anchor="ctr"/>
          <a:lstStyle/>
          <a:p>
            <a:pPr/>
          </a:p>
        </p:txBody>
      </p:sp>
      <p:sp>
        <p:nvSpPr>
          <p:cNvPr id="232" name="Line"/>
          <p:cNvSpPr/>
          <p:nvPr/>
        </p:nvSpPr>
        <p:spPr>
          <a:xfrm>
            <a:off x="15080883" y="9287073"/>
            <a:ext cx="1" cy="842649"/>
          </a:xfrm>
          <a:prstGeom prst="line">
            <a:avLst/>
          </a:prstGeom>
          <a:ln w="25400">
            <a:solidFill>
              <a:srgbClr val="000000"/>
            </a:solidFill>
            <a:miter lim="400000"/>
            <a:tailEnd type="triangle"/>
          </a:ln>
        </p:spPr>
        <p:txBody>
          <a:bodyPr lIns="71437" tIns="71437" rIns="71437" bIns="71437" anchor="ctr"/>
          <a:lstStyle/>
          <a:p>
            <a:pPr/>
          </a:p>
        </p:txBody>
      </p:sp>
      <p:sp>
        <p:nvSpPr>
          <p:cNvPr id="233" name="Shape"/>
          <p:cNvSpPr/>
          <p:nvPr/>
        </p:nvSpPr>
        <p:spPr>
          <a:xfrm>
            <a:off x="18998195" y="3368001"/>
            <a:ext cx="1675" cy="559"/>
          </a:xfrm>
          <a:custGeom>
            <a:avLst/>
            <a:gdLst/>
            <a:ahLst/>
            <a:cxnLst>
              <a:cxn ang="0">
                <a:pos x="wd2" y="hd2"/>
              </a:cxn>
              <a:cxn ang="5400000">
                <a:pos x="wd2" y="hd2"/>
              </a:cxn>
              <a:cxn ang="10800000">
                <a:pos x="wd2" y="hd2"/>
              </a:cxn>
              <a:cxn ang="16200000">
                <a:pos x="wd2" y="hd2"/>
              </a:cxn>
            </a:cxnLst>
            <a:rect l="0" t="0" r="r" b="b"/>
            <a:pathLst>
              <a:path w="21600" h="21598" fill="norm" stroke="1" extrusionOk="0">
                <a:moveTo>
                  <a:pt x="0" y="0"/>
                </a:moveTo>
                <a:lnTo>
                  <a:pt x="0" y="21598"/>
                </a:lnTo>
                <a:cubicBezTo>
                  <a:pt x="9225" y="19685"/>
                  <a:pt x="11374" y="-2"/>
                  <a:pt x="21600" y="0"/>
                </a:cubicBezTo>
                <a:lnTo>
                  <a:pt x="0" y="0"/>
                </a:lnTo>
                <a:close/>
              </a:path>
            </a:pathLst>
          </a:custGeom>
          <a:solidFill>
            <a:srgbClr val="000000"/>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grpSp>
        <p:nvGrpSpPr>
          <p:cNvPr id="245" name="Group"/>
          <p:cNvGrpSpPr/>
          <p:nvPr/>
        </p:nvGrpSpPr>
        <p:grpSpPr>
          <a:xfrm>
            <a:off x="11609043" y="1892958"/>
            <a:ext cx="7789825" cy="3256702"/>
            <a:chOff x="0" y="0"/>
            <a:chExt cx="7789824" cy="3256701"/>
          </a:xfrm>
        </p:grpSpPr>
        <p:sp>
          <p:nvSpPr>
            <p:cNvPr id="234" name="“Da li je stepen degeneracije lumbosakruma na radiografiji povezan sa bolom?”"/>
            <p:cNvSpPr txBox="1"/>
            <p:nvPr/>
          </p:nvSpPr>
          <p:spPr>
            <a:xfrm>
              <a:off x="0" y="108537"/>
              <a:ext cx="6921086" cy="161739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lvl1pPr>
                <a:defRPr i="1" sz="3200"/>
              </a:lvl1pPr>
            </a:lstStyle>
            <a:p>
              <a:pPr/>
              <a:r>
                <a:t>“Da li je stepen degeneracije lumbosakruma na radiografiji povezan sa bolom?”</a:t>
              </a:r>
            </a:p>
          </p:txBody>
        </p:sp>
        <p:sp>
          <p:nvSpPr>
            <p:cNvPr id="235" name="Line"/>
            <p:cNvSpPr/>
            <p:nvPr/>
          </p:nvSpPr>
          <p:spPr>
            <a:xfrm>
              <a:off x="3460543" y="1871813"/>
              <a:ext cx="1" cy="1384889"/>
            </a:xfrm>
            <a:prstGeom prst="line">
              <a:avLst/>
            </a:prstGeom>
            <a:noFill/>
            <a:ln w="25400" cap="flat">
              <a:solidFill>
                <a:srgbClr val="5E5E5E"/>
              </a:solidFill>
              <a:custDash>
                <a:ds d="200000" sp="200000"/>
              </a:custDash>
              <a:miter lim="400000"/>
              <a:tailEnd type="triangle" w="med" len="med"/>
            </a:ln>
            <a:effectLst/>
          </p:spPr>
          <p:txBody>
            <a:bodyPr wrap="square" lIns="71437" tIns="71437" rIns="71437" bIns="71437" numCol="1" anchor="ctr">
              <a:noAutofit/>
            </a:bodyPr>
            <a:lstStyle/>
            <a:p>
              <a:pPr/>
            </a:p>
          </p:txBody>
        </p:sp>
        <p:grpSp>
          <p:nvGrpSpPr>
            <p:cNvPr id="244" name="Group"/>
            <p:cNvGrpSpPr/>
            <p:nvPr/>
          </p:nvGrpSpPr>
          <p:grpSpPr>
            <a:xfrm>
              <a:off x="6480852" y="-1"/>
              <a:ext cx="1308973" cy="1834472"/>
              <a:chOff x="0" y="0"/>
              <a:chExt cx="1308972" cy="1834470"/>
            </a:xfrm>
          </p:grpSpPr>
          <p:sp>
            <p:nvSpPr>
              <p:cNvPr id="236" name="Shape"/>
              <p:cNvSpPr/>
              <p:nvPr/>
            </p:nvSpPr>
            <p:spPr>
              <a:xfrm>
                <a:off x="583699" y="-1"/>
                <a:ext cx="140213" cy="146226"/>
              </a:xfrm>
              <a:custGeom>
                <a:avLst/>
                <a:gdLst/>
                <a:ahLst/>
                <a:cxnLst>
                  <a:cxn ang="0">
                    <a:pos x="wd2" y="hd2"/>
                  </a:cxn>
                  <a:cxn ang="5400000">
                    <a:pos x="wd2" y="hd2"/>
                  </a:cxn>
                  <a:cxn ang="10800000">
                    <a:pos x="wd2" y="hd2"/>
                  </a:cxn>
                  <a:cxn ang="16200000">
                    <a:pos x="wd2" y="hd2"/>
                  </a:cxn>
                </a:cxnLst>
                <a:rect l="0" t="0" r="r" b="b"/>
                <a:pathLst>
                  <a:path w="20962" h="21587" fill="norm" stroke="1" extrusionOk="0">
                    <a:moveTo>
                      <a:pt x="10698" y="0"/>
                    </a:moveTo>
                    <a:cubicBezTo>
                      <a:pt x="5004" y="0"/>
                      <a:pt x="1728" y="6494"/>
                      <a:pt x="1437" y="7086"/>
                    </a:cubicBezTo>
                    <a:cubicBezTo>
                      <a:pt x="838" y="8862"/>
                      <a:pt x="1077" y="16823"/>
                      <a:pt x="769" y="17715"/>
                    </a:cubicBezTo>
                    <a:cubicBezTo>
                      <a:pt x="470" y="18603"/>
                      <a:pt x="194" y="19313"/>
                      <a:pt x="185" y="19610"/>
                    </a:cubicBezTo>
                    <a:cubicBezTo>
                      <a:pt x="-414" y="20794"/>
                      <a:pt x="555" y="21596"/>
                      <a:pt x="1437" y="21588"/>
                    </a:cubicBezTo>
                    <a:lnTo>
                      <a:pt x="19710" y="21588"/>
                    </a:lnTo>
                    <a:cubicBezTo>
                      <a:pt x="20609" y="21588"/>
                      <a:pt x="21186" y="20745"/>
                      <a:pt x="20878" y="19857"/>
                    </a:cubicBezTo>
                    <a:cubicBezTo>
                      <a:pt x="20578" y="19561"/>
                      <a:pt x="20518" y="18723"/>
                      <a:pt x="20210" y="18127"/>
                    </a:cubicBezTo>
                    <a:cubicBezTo>
                      <a:pt x="19911" y="16943"/>
                      <a:pt x="20318" y="9397"/>
                      <a:pt x="19710" y="7333"/>
                    </a:cubicBezTo>
                    <a:cubicBezTo>
                      <a:pt x="19710" y="6741"/>
                      <a:pt x="16393" y="-4"/>
                      <a:pt x="10698" y="0"/>
                    </a:cubicBezTo>
                    <a:close/>
                  </a:path>
                </a:pathLst>
              </a:custGeom>
              <a:solidFill>
                <a:srgbClr val="000000"/>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37" name="Shape"/>
              <p:cNvSpPr/>
              <p:nvPr/>
            </p:nvSpPr>
            <p:spPr>
              <a:xfrm>
                <a:off x="581033" y="162408"/>
                <a:ext cx="142875" cy="114413"/>
              </a:xfrm>
              <a:custGeom>
                <a:avLst/>
                <a:gdLst/>
                <a:ahLst/>
                <a:cxnLst>
                  <a:cxn ang="0">
                    <a:pos x="wd2" y="hd2"/>
                  </a:cxn>
                  <a:cxn ang="5400000">
                    <a:pos x="wd2" y="hd2"/>
                  </a:cxn>
                  <a:cxn ang="10800000">
                    <a:pos x="wd2" y="hd2"/>
                  </a:cxn>
                  <a:cxn ang="16200000">
                    <a:pos x="wd2" y="hd2"/>
                  </a:cxn>
                </a:cxnLst>
                <a:rect l="0" t="0" r="r" b="b"/>
                <a:pathLst>
                  <a:path w="21376" h="21600" fill="norm" stroke="1" extrusionOk="0">
                    <a:moveTo>
                      <a:pt x="2672" y="0"/>
                    </a:moveTo>
                    <a:cubicBezTo>
                      <a:pt x="1472" y="0"/>
                      <a:pt x="577" y="1183"/>
                      <a:pt x="585" y="2318"/>
                    </a:cubicBezTo>
                    <a:cubicBezTo>
                      <a:pt x="585" y="2697"/>
                      <a:pt x="918" y="3405"/>
                      <a:pt x="919" y="3793"/>
                    </a:cubicBezTo>
                    <a:cubicBezTo>
                      <a:pt x="1218" y="4929"/>
                      <a:pt x="877" y="15551"/>
                      <a:pt x="585" y="17069"/>
                    </a:cubicBezTo>
                    <a:cubicBezTo>
                      <a:pt x="285" y="18205"/>
                      <a:pt x="8" y="18904"/>
                      <a:pt x="0" y="19282"/>
                    </a:cubicBezTo>
                    <a:cubicBezTo>
                      <a:pt x="0" y="20417"/>
                      <a:pt x="937" y="21595"/>
                      <a:pt x="1837" y="21600"/>
                    </a:cubicBezTo>
                    <a:lnTo>
                      <a:pt x="20124" y="21600"/>
                    </a:lnTo>
                    <a:cubicBezTo>
                      <a:pt x="21023" y="21600"/>
                      <a:pt x="21600" y="20417"/>
                      <a:pt x="21293" y="19282"/>
                    </a:cubicBezTo>
                    <a:cubicBezTo>
                      <a:pt x="20993" y="18903"/>
                      <a:pt x="20932" y="17831"/>
                      <a:pt x="20625" y="17069"/>
                    </a:cubicBezTo>
                    <a:cubicBezTo>
                      <a:pt x="20325" y="15555"/>
                      <a:pt x="20382" y="5302"/>
                      <a:pt x="20374" y="3793"/>
                    </a:cubicBezTo>
                    <a:cubicBezTo>
                      <a:pt x="20374" y="3036"/>
                      <a:pt x="20624" y="2313"/>
                      <a:pt x="20625" y="2318"/>
                    </a:cubicBezTo>
                    <a:cubicBezTo>
                      <a:pt x="20925" y="1183"/>
                      <a:pt x="19813" y="5"/>
                      <a:pt x="18621" y="0"/>
                    </a:cubicBezTo>
                    <a:lnTo>
                      <a:pt x="2672" y="0"/>
                    </a:lnTo>
                    <a:close/>
                  </a:path>
                </a:pathLst>
              </a:custGeom>
              <a:solidFill>
                <a:srgbClr val="000000"/>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38" name="Shape"/>
              <p:cNvSpPr/>
              <p:nvPr/>
            </p:nvSpPr>
            <p:spPr>
              <a:xfrm>
                <a:off x="541601" y="293004"/>
                <a:ext cx="225089" cy="132273"/>
              </a:xfrm>
              <a:custGeom>
                <a:avLst/>
                <a:gdLst/>
                <a:ahLst/>
                <a:cxnLst>
                  <a:cxn ang="0">
                    <a:pos x="wd2" y="hd2"/>
                  </a:cxn>
                  <a:cxn ang="5400000">
                    <a:pos x="wd2" y="hd2"/>
                  </a:cxn>
                  <a:cxn ang="10800000">
                    <a:pos x="wd2" y="hd2"/>
                  </a:cxn>
                  <a:cxn ang="16200000">
                    <a:pos x="wd2" y="hd2"/>
                  </a:cxn>
                </a:cxnLst>
                <a:rect l="0" t="0" r="r" b="b"/>
                <a:pathLst>
                  <a:path w="21500" h="21591" fill="norm" stroke="1" extrusionOk="0">
                    <a:moveTo>
                      <a:pt x="5259" y="1"/>
                    </a:moveTo>
                    <a:cubicBezTo>
                      <a:pt x="4493" y="1"/>
                      <a:pt x="3783" y="969"/>
                      <a:pt x="3980" y="2278"/>
                    </a:cubicBezTo>
                    <a:cubicBezTo>
                      <a:pt x="3980" y="2605"/>
                      <a:pt x="4140" y="3254"/>
                      <a:pt x="4140" y="3918"/>
                    </a:cubicBezTo>
                    <a:cubicBezTo>
                      <a:pt x="4331" y="5227"/>
                      <a:pt x="4122" y="6511"/>
                      <a:pt x="3553" y="6833"/>
                    </a:cubicBezTo>
                    <a:cubicBezTo>
                      <a:pt x="3362" y="6833"/>
                      <a:pt x="3377" y="6833"/>
                      <a:pt x="3180" y="6833"/>
                    </a:cubicBezTo>
                    <a:lnTo>
                      <a:pt x="1634" y="6833"/>
                    </a:lnTo>
                    <a:cubicBezTo>
                      <a:pt x="1060" y="6833"/>
                      <a:pt x="679" y="7545"/>
                      <a:pt x="301" y="8199"/>
                    </a:cubicBezTo>
                    <a:lnTo>
                      <a:pt x="141" y="8746"/>
                    </a:lnTo>
                    <a:cubicBezTo>
                      <a:pt x="-50" y="9728"/>
                      <a:pt x="-44" y="11093"/>
                      <a:pt x="141" y="11752"/>
                    </a:cubicBezTo>
                    <a:lnTo>
                      <a:pt x="301" y="12390"/>
                    </a:lnTo>
                    <a:cubicBezTo>
                      <a:pt x="493" y="13372"/>
                      <a:pt x="1054" y="13661"/>
                      <a:pt x="1634" y="13665"/>
                    </a:cubicBezTo>
                    <a:lnTo>
                      <a:pt x="3180" y="13665"/>
                    </a:lnTo>
                    <a:cubicBezTo>
                      <a:pt x="3755" y="13993"/>
                      <a:pt x="4177" y="15631"/>
                      <a:pt x="3980" y="16945"/>
                    </a:cubicBezTo>
                    <a:cubicBezTo>
                      <a:pt x="3788" y="17927"/>
                      <a:pt x="3559" y="18928"/>
                      <a:pt x="3553" y="19587"/>
                    </a:cubicBezTo>
                    <a:cubicBezTo>
                      <a:pt x="3362" y="20568"/>
                      <a:pt x="3752" y="21586"/>
                      <a:pt x="4513" y="21591"/>
                    </a:cubicBezTo>
                    <a:lnTo>
                      <a:pt x="16934" y="21591"/>
                    </a:lnTo>
                    <a:cubicBezTo>
                      <a:pt x="17700" y="21591"/>
                      <a:pt x="18090" y="20241"/>
                      <a:pt x="17893" y="19587"/>
                    </a:cubicBezTo>
                    <a:cubicBezTo>
                      <a:pt x="17702" y="19260"/>
                      <a:pt x="17771" y="17931"/>
                      <a:pt x="17574" y="16945"/>
                    </a:cubicBezTo>
                    <a:cubicBezTo>
                      <a:pt x="17382" y="15636"/>
                      <a:pt x="17751" y="13988"/>
                      <a:pt x="18320" y="13665"/>
                    </a:cubicBezTo>
                    <a:lnTo>
                      <a:pt x="19813" y="13665"/>
                    </a:lnTo>
                    <a:cubicBezTo>
                      <a:pt x="20387" y="13665"/>
                      <a:pt x="20827" y="13044"/>
                      <a:pt x="21199" y="12390"/>
                    </a:cubicBezTo>
                    <a:lnTo>
                      <a:pt x="21359" y="11752"/>
                    </a:lnTo>
                    <a:cubicBezTo>
                      <a:pt x="21550" y="10771"/>
                      <a:pt x="21544" y="9405"/>
                      <a:pt x="21359" y="8746"/>
                    </a:cubicBezTo>
                    <a:lnTo>
                      <a:pt x="21199" y="8199"/>
                    </a:lnTo>
                    <a:cubicBezTo>
                      <a:pt x="21007" y="7218"/>
                      <a:pt x="20392" y="6838"/>
                      <a:pt x="19813" y="6833"/>
                    </a:cubicBezTo>
                    <a:lnTo>
                      <a:pt x="18320" y="6833"/>
                    </a:lnTo>
                    <a:cubicBezTo>
                      <a:pt x="18320" y="6833"/>
                      <a:pt x="18085" y="6833"/>
                      <a:pt x="17893" y="6833"/>
                    </a:cubicBezTo>
                    <a:cubicBezTo>
                      <a:pt x="17319" y="6506"/>
                      <a:pt x="17195" y="5231"/>
                      <a:pt x="17200" y="3918"/>
                    </a:cubicBezTo>
                    <a:cubicBezTo>
                      <a:pt x="17200" y="3263"/>
                      <a:pt x="17360" y="2600"/>
                      <a:pt x="17360" y="2278"/>
                    </a:cubicBezTo>
                    <a:cubicBezTo>
                      <a:pt x="17552" y="969"/>
                      <a:pt x="16735" y="-9"/>
                      <a:pt x="15974" y="1"/>
                    </a:cubicBezTo>
                    <a:lnTo>
                      <a:pt x="5259" y="1"/>
                    </a:lnTo>
                    <a:close/>
                  </a:path>
                </a:pathLst>
              </a:custGeom>
              <a:solidFill>
                <a:srgbClr val="000000"/>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39" name="Shape"/>
              <p:cNvSpPr/>
              <p:nvPr/>
            </p:nvSpPr>
            <p:spPr>
              <a:xfrm>
                <a:off x="541654" y="440902"/>
                <a:ext cx="227270" cy="132831"/>
              </a:xfrm>
              <a:custGeom>
                <a:avLst/>
                <a:gdLst/>
                <a:ahLst/>
                <a:cxnLst>
                  <a:cxn ang="0">
                    <a:pos x="wd2" y="hd2"/>
                  </a:cxn>
                  <a:cxn ang="5400000">
                    <a:pos x="wd2" y="hd2"/>
                  </a:cxn>
                  <a:cxn ang="10800000">
                    <a:pos x="wd2" y="hd2"/>
                  </a:cxn>
                  <a:cxn ang="16200000">
                    <a:pos x="wd2" y="hd2"/>
                  </a:cxn>
                </a:cxnLst>
                <a:rect l="0" t="0" r="r" b="b"/>
                <a:pathLst>
                  <a:path w="21470" h="21591" fill="norm" stroke="1" extrusionOk="0">
                    <a:moveTo>
                      <a:pt x="5408" y="0"/>
                    </a:moveTo>
                    <a:cubicBezTo>
                      <a:pt x="4650" y="0"/>
                      <a:pt x="3895" y="1055"/>
                      <a:pt x="4090" y="2359"/>
                    </a:cubicBezTo>
                    <a:cubicBezTo>
                      <a:pt x="4090" y="2685"/>
                      <a:pt x="4300" y="3331"/>
                      <a:pt x="4301" y="3992"/>
                    </a:cubicBezTo>
                    <a:cubicBezTo>
                      <a:pt x="4490" y="5295"/>
                      <a:pt x="4072" y="6578"/>
                      <a:pt x="3510" y="6895"/>
                    </a:cubicBezTo>
                    <a:cubicBezTo>
                      <a:pt x="3320" y="6895"/>
                      <a:pt x="3335" y="6895"/>
                      <a:pt x="3141" y="6895"/>
                    </a:cubicBezTo>
                    <a:lnTo>
                      <a:pt x="1612" y="6895"/>
                    </a:lnTo>
                    <a:cubicBezTo>
                      <a:pt x="1043" y="6895"/>
                      <a:pt x="667" y="7513"/>
                      <a:pt x="293" y="8165"/>
                    </a:cubicBezTo>
                    <a:lnTo>
                      <a:pt x="135" y="8800"/>
                    </a:lnTo>
                    <a:cubicBezTo>
                      <a:pt x="-54" y="9777"/>
                      <a:pt x="-80" y="11140"/>
                      <a:pt x="293" y="11794"/>
                    </a:cubicBezTo>
                    <a:lnTo>
                      <a:pt x="504" y="12429"/>
                    </a:lnTo>
                    <a:cubicBezTo>
                      <a:pt x="694" y="13406"/>
                      <a:pt x="1249" y="13694"/>
                      <a:pt x="1823" y="13699"/>
                    </a:cubicBezTo>
                    <a:lnTo>
                      <a:pt x="3352" y="13699"/>
                    </a:lnTo>
                    <a:cubicBezTo>
                      <a:pt x="3920" y="14024"/>
                      <a:pt x="4284" y="15656"/>
                      <a:pt x="4090" y="16964"/>
                    </a:cubicBezTo>
                    <a:cubicBezTo>
                      <a:pt x="3900" y="17942"/>
                      <a:pt x="3726" y="18851"/>
                      <a:pt x="3721" y="19505"/>
                    </a:cubicBezTo>
                    <a:cubicBezTo>
                      <a:pt x="3531" y="20482"/>
                      <a:pt x="3917" y="21590"/>
                      <a:pt x="4670" y="21591"/>
                    </a:cubicBezTo>
                    <a:lnTo>
                      <a:pt x="17007" y="21591"/>
                    </a:lnTo>
                    <a:cubicBezTo>
                      <a:pt x="17765" y="21591"/>
                      <a:pt x="18148" y="20152"/>
                      <a:pt x="17956" y="19505"/>
                    </a:cubicBezTo>
                    <a:cubicBezTo>
                      <a:pt x="17767" y="19179"/>
                      <a:pt x="17729" y="17946"/>
                      <a:pt x="17534" y="16964"/>
                    </a:cubicBezTo>
                    <a:cubicBezTo>
                      <a:pt x="17345" y="15661"/>
                      <a:pt x="17763" y="14020"/>
                      <a:pt x="18325" y="13699"/>
                    </a:cubicBezTo>
                    <a:lnTo>
                      <a:pt x="19854" y="13699"/>
                    </a:lnTo>
                    <a:cubicBezTo>
                      <a:pt x="20422" y="13699"/>
                      <a:pt x="20746" y="13080"/>
                      <a:pt x="21120" y="12429"/>
                    </a:cubicBezTo>
                    <a:lnTo>
                      <a:pt x="21331" y="11794"/>
                    </a:lnTo>
                    <a:cubicBezTo>
                      <a:pt x="21520" y="10816"/>
                      <a:pt x="21515" y="9456"/>
                      <a:pt x="21331" y="8800"/>
                    </a:cubicBezTo>
                    <a:lnTo>
                      <a:pt x="21120" y="8165"/>
                    </a:lnTo>
                    <a:cubicBezTo>
                      <a:pt x="20930" y="7187"/>
                      <a:pt x="20428" y="6899"/>
                      <a:pt x="19854" y="6895"/>
                    </a:cubicBezTo>
                    <a:lnTo>
                      <a:pt x="18325" y="6895"/>
                    </a:lnTo>
                    <a:cubicBezTo>
                      <a:pt x="18325" y="6895"/>
                      <a:pt x="18146" y="6895"/>
                      <a:pt x="17956" y="6895"/>
                    </a:cubicBezTo>
                    <a:cubicBezTo>
                      <a:pt x="17388" y="6569"/>
                      <a:pt x="17155" y="5304"/>
                      <a:pt x="17165" y="3992"/>
                    </a:cubicBezTo>
                    <a:cubicBezTo>
                      <a:pt x="17165" y="3340"/>
                      <a:pt x="17376" y="2680"/>
                      <a:pt x="17376" y="2359"/>
                    </a:cubicBezTo>
                    <a:cubicBezTo>
                      <a:pt x="17566" y="1056"/>
                      <a:pt x="16811" y="-9"/>
                      <a:pt x="16058" y="0"/>
                    </a:cubicBezTo>
                    <a:lnTo>
                      <a:pt x="5408" y="0"/>
                    </a:lnTo>
                    <a:close/>
                  </a:path>
                </a:pathLst>
              </a:custGeom>
              <a:solidFill>
                <a:srgbClr val="000000"/>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40" name="Shape"/>
              <p:cNvSpPr/>
              <p:nvPr/>
            </p:nvSpPr>
            <p:spPr>
              <a:xfrm>
                <a:off x="531556" y="591033"/>
                <a:ext cx="249087" cy="132830"/>
              </a:xfrm>
              <a:custGeom>
                <a:avLst/>
                <a:gdLst/>
                <a:ahLst/>
                <a:cxnLst>
                  <a:cxn ang="0">
                    <a:pos x="wd2" y="hd2"/>
                  </a:cxn>
                  <a:cxn ang="5400000">
                    <a:pos x="wd2" y="hd2"/>
                  </a:cxn>
                  <a:cxn ang="10800000">
                    <a:pos x="wd2" y="hd2"/>
                  </a:cxn>
                  <a:cxn ang="16200000">
                    <a:pos x="wd2" y="hd2"/>
                  </a:cxn>
                </a:cxnLst>
                <a:rect l="0" t="0" r="r" b="b"/>
                <a:pathLst>
                  <a:path w="21510" h="21590" fill="norm" stroke="1" extrusionOk="0">
                    <a:moveTo>
                      <a:pt x="5815" y="0"/>
                    </a:moveTo>
                    <a:cubicBezTo>
                      <a:pt x="5123" y="0"/>
                      <a:pt x="4432" y="1055"/>
                      <a:pt x="4610" y="2358"/>
                    </a:cubicBezTo>
                    <a:cubicBezTo>
                      <a:pt x="4610" y="2684"/>
                      <a:pt x="4803" y="3330"/>
                      <a:pt x="4803" y="3991"/>
                    </a:cubicBezTo>
                    <a:cubicBezTo>
                      <a:pt x="4976" y="5294"/>
                      <a:pt x="4594" y="6668"/>
                      <a:pt x="4080" y="6985"/>
                    </a:cubicBezTo>
                    <a:cubicBezTo>
                      <a:pt x="3907" y="6985"/>
                      <a:pt x="3921" y="6985"/>
                      <a:pt x="3743" y="6985"/>
                    </a:cubicBezTo>
                    <a:lnTo>
                      <a:pt x="1333" y="6985"/>
                    </a:lnTo>
                    <a:cubicBezTo>
                      <a:pt x="987" y="6985"/>
                      <a:pt x="451" y="7512"/>
                      <a:pt x="273" y="8164"/>
                    </a:cubicBezTo>
                    <a:lnTo>
                      <a:pt x="128" y="8890"/>
                    </a:lnTo>
                    <a:cubicBezTo>
                      <a:pt x="-45" y="9867"/>
                      <a:pt x="-40" y="11136"/>
                      <a:pt x="128" y="11793"/>
                    </a:cubicBezTo>
                    <a:lnTo>
                      <a:pt x="273" y="12428"/>
                    </a:lnTo>
                    <a:cubicBezTo>
                      <a:pt x="446" y="13405"/>
                      <a:pt x="953" y="13784"/>
                      <a:pt x="1478" y="13788"/>
                    </a:cubicBezTo>
                    <a:lnTo>
                      <a:pt x="3935" y="13788"/>
                    </a:lnTo>
                    <a:cubicBezTo>
                      <a:pt x="4455" y="14114"/>
                      <a:pt x="4788" y="15746"/>
                      <a:pt x="4610" y="17054"/>
                    </a:cubicBezTo>
                    <a:cubicBezTo>
                      <a:pt x="4437" y="18032"/>
                      <a:pt x="4278" y="18941"/>
                      <a:pt x="4273" y="19594"/>
                    </a:cubicBezTo>
                    <a:cubicBezTo>
                      <a:pt x="4100" y="20572"/>
                      <a:pt x="4453" y="21589"/>
                      <a:pt x="5140" y="21590"/>
                    </a:cubicBezTo>
                    <a:lnTo>
                      <a:pt x="16418" y="21590"/>
                    </a:lnTo>
                    <a:cubicBezTo>
                      <a:pt x="17110" y="21590"/>
                      <a:pt x="17460" y="20241"/>
                      <a:pt x="17285" y="19594"/>
                    </a:cubicBezTo>
                    <a:cubicBezTo>
                      <a:pt x="17112" y="19268"/>
                      <a:pt x="17078" y="18036"/>
                      <a:pt x="16900" y="17054"/>
                    </a:cubicBezTo>
                    <a:cubicBezTo>
                      <a:pt x="16727" y="15751"/>
                      <a:pt x="17109" y="14109"/>
                      <a:pt x="17623" y="13788"/>
                    </a:cubicBezTo>
                    <a:lnTo>
                      <a:pt x="20032" y="13788"/>
                    </a:lnTo>
                    <a:cubicBezTo>
                      <a:pt x="20552" y="13788"/>
                      <a:pt x="20896" y="13079"/>
                      <a:pt x="21237" y="12428"/>
                    </a:cubicBezTo>
                    <a:lnTo>
                      <a:pt x="21382" y="11793"/>
                    </a:lnTo>
                    <a:cubicBezTo>
                      <a:pt x="21555" y="10815"/>
                      <a:pt x="21550" y="9546"/>
                      <a:pt x="21382" y="8890"/>
                    </a:cubicBezTo>
                    <a:lnTo>
                      <a:pt x="21237" y="8164"/>
                    </a:lnTo>
                    <a:cubicBezTo>
                      <a:pt x="21064" y="7187"/>
                      <a:pt x="20557" y="6989"/>
                      <a:pt x="20032" y="6985"/>
                    </a:cubicBezTo>
                    <a:lnTo>
                      <a:pt x="17623" y="6985"/>
                    </a:lnTo>
                    <a:cubicBezTo>
                      <a:pt x="17623" y="6985"/>
                      <a:pt x="17458" y="6985"/>
                      <a:pt x="17285" y="6985"/>
                    </a:cubicBezTo>
                    <a:cubicBezTo>
                      <a:pt x="16766" y="6659"/>
                      <a:pt x="16552" y="5304"/>
                      <a:pt x="16562" y="3991"/>
                    </a:cubicBezTo>
                    <a:cubicBezTo>
                      <a:pt x="16562" y="3339"/>
                      <a:pt x="16755" y="2679"/>
                      <a:pt x="16755" y="2358"/>
                    </a:cubicBezTo>
                    <a:cubicBezTo>
                      <a:pt x="16928" y="1055"/>
                      <a:pt x="16238" y="-10"/>
                      <a:pt x="15550" y="0"/>
                    </a:cubicBezTo>
                    <a:lnTo>
                      <a:pt x="5815" y="0"/>
                    </a:lnTo>
                    <a:close/>
                  </a:path>
                </a:pathLst>
              </a:custGeom>
              <a:solidFill>
                <a:srgbClr val="000000"/>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41" name="Shape"/>
              <p:cNvSpPr/>
              <p:nvPr/>
            </p:nvSpPr>
            <p:spPr>
              <a:xfrm>
                <a:off x="529935" y="741721"/>
                <a:ext cx="250708" cy="140086"/>
              </a:xfrm>
              <a:custGeom>
                <a:avLst/>
                <a:gdLst/>
                <a:ahLst/>
                <a:cxnLst>
                  <a:cxn ang="0">
                    <a:pos x="wd2" y="hd2"/>
                  </a:cxn>
                  <a:cxn ang="5400000">
                    <a:pos x="wd2" y="hd2"/>
                  </a:cxn>
                  <a:cxn ang="10800000">
                    <a:pos x="wd2" y="hd2"/>
                  </a:cxn>
                  <a:cxn ang="16200000">
                    <a:pos x="wd2" y="hd2"/>
                  </a:cxn>
                </a:cxnLst>
                <a:rect l="0" t="0" r="r" b="b"/>
                <a:pathLst>
                  <a:path w="21482" h="21591" fill="norm" stroke="1" extrusionOk="0">
                    <a:moveTo>
                      <a:pt x="5909" y="0"/>
                    </a:moveTo>
                    <a:cubicBezTo>
                      <a:pt x="5221" y="0"/>
                      <a:pt x="4536" y="915"/>
                      <a:pt x="4713" y="2151"/>
                    </a:cubicBezTo>
                    <a:cubicBezTo>
                      <a:pt x="4713" y="2460"/>
                      <a:pt x="4904" y="3072"/>
                      <a:pt x="4904" y="3699"/>
                    </a:cubicBezTo>
                    <a:cubicBezTo>
                      <a:pt x="5076" y="4935"/>
                      <a:pt x="4697" y="6233"/>
                      <a:pt x="4187" y="6538"/>
                    </a:cubicBezTo>
                    <a:cubicBezTo>
                      <a:pt x="4015" y="6538"/>
                      <a:pt x="4029" y="6538"/>
                      <a:pt x="3852" y="6538"/>
                    </a:cubicBezTo>
                    <a:lnTo>
                      <a:pt x="1461" y="6538"/>
                    </a:lnTo>
                    <a:cubicBezTo>
                      <a:pt x="946" y="6538"/>
                      <a:pt x="604" y="7159"/>
                      <a:pt x="265" y="8086"/>
                    </a:cubicBezTo>
                    <a:lnTo>
                      <a:pt x="122" y="8688"/>
                    </a:lnTo>
                    <a:cubicBezTo>
                      <a:pt x="-50" y="9615"/>
                      <a:pt x="-73" y="10858"/>
                      <a:pt x="265" y="11785"/>
                    </a:cubicBezTo>
                    <a:lnTo>
                      <a:pt x="409" y="12301"/>
                    </a:lnTo>
                    <a:cubicBezTo>
                      <a:pt x="581" y="13228"/>
                      <a:pt x="1084" y="13849"/>
                      <a:pt x="1604" y="13849"/>
                    </a:cubicBezTo>
                    <a:lnTo>
                      <a:pt x="4043" y="13849"/>
                    </a:lnTo>
                    <a:cubicBezTo>
                      <a:pt x="4559" y="14158"/>
                      <a:pt x="4890" y="15706"/>
                      <a:pt x="4713" y="16946"/>
                    </a:cubicBezTo>
                    <a:cubicBezTo>
                      <a:pt x="4541" y="17873"/>
                      <a:pt x="4383" y="18823"/>
                      <a:pt x="4378" y="19441"/>
                    </a:cubicBezTo>
                    <a:cubicBezTo>
                      <a:pt x="4206" y="20367"/>
                      <a:pt x="4557" y="21282"/>
                      <a:pt x="5239" y="21591"/>
                    </a:cubicBezTo>
                    <a:lnTo>
                      <a:pt x="16430" y="21591"/>
                    </a:lnTo>
                    <a:cubicBezTo>
                      <a:pt x="17117" y="21591"/>
                      <a:pt x="17467" y="20367"/>
                      <a:pt x="17290" y="19441"/>
                    </a:cubicBezTo>
                    <a:cubicBezTo>
                      <a:pt x="17119" y="18823"/>
                      <a:pt x="17084" y="17873"/>
                      <a:pt x="16908" y="16946"/>
                    </a:cubicBezTo>
                    <a:cubicBezTo>
                      <a:pt x="16736" y="15710"/>
                      <a:pt x="17115" y="13845"/>
                      <a:pt x="17625" y="13849"/>
                    </a:cubicBezTo>
                    <a:lnTo>
                      <a:pt x="20016" y="13849"/>
                    </a:lnTo>
                    <a:cubicBezTo>
                      <a:pt x="20532" y="13849"/>
                      <a:pt x="20873" y="13228"/>
                      <a:pt x="21212" y="12301"/>
                    </a:cubicBezTo>
                    <a:lnTo>
                      <a:pt x="21355" y="11785"/>
                    </a:lnTo>
                    <a:cubicBezTo>
                      <a:pt x="21527" y="10858"/>
                      <a:pt x="21522" y="9615"/>
                      <a:pt x="21355" y="8688"/>
                    </a:cubicBezTo>
                    <a:lnTo>
                      <a:pt x="21212" y="8086"/>
                    </a:lnTo>
                    <a:cubicBezTo>
                      <a:pt x="21040" y="7159"/>
                      <a:pt x="20537" y="6538"/>
                      <a:pt x="20016" y="6538"/>
                    </a:cubicBezTo>
                    <a:lnTo>
                      <a:pt x="17625" y="6538"/>
                    </a:lnTo>
                    <a:cubicBezTo>
                      <a:pt x="17625" y="6538"/>
                      <a:pt x="17462" y="6538"/>
                      <a:pt x="17290" y="6538"/>
                    </a:cubicBezTo>
                    <a:cubicBezTo>
                      <a:pt x="16775" y="6229"/>
                      <a:pt x="16563" y="4940"/>
                      <a:pt x="16573" y="3699"/>
                    </a:cubicBezTo>
                    <a:cubicBezTo>
                      <a:pt x="16573" y="3081"/>
                      <a:pt x="16764" y="2455"/>
                      <a:pt x="16764" y="2151"/>
                    </a:cubicBezTo>
                    <a:cubicBezTo>
                      <a:pt x="16936" y="915"/>
                      <a:pt x="16251" y="-9"/>
                      <a:pt x="15569" y="0"/>
                    </a:cubicBezTo>
                    <a:lnTo>
                      <a:pt x="5909" y="0"/>
                    </a:lnTo>
                    <a:close/>
                  </a:path>
                </a:pathLst>
              </a:custGeom>
              <a:solidFill>
                <a:srgbClr val="000000"/>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42" name="Shape"/>
              <p:cNvSpPr/>
              <p:nvPr/>
            </p:nvSpPr>
            <p:spPr>
              <a:xfrm>
                <a:off x="515537" y="897685"/>
                <a:ext cx="272753" cy="120858"/>
              </a:xfrm>
              <a:custGeom>
                <a:avLst/>
                <a:gdLst/>
                <a:ahLst/>
                <a:cxnLst>
                  <a:cxn ang="0">
                    <a:pos x="wd2" y="hd2"/>
                  </a:cxn>
                  <a:cxn ang="5400000">
                    <a:pos x="wd2" y="hd2"/>
                  </a:cxn>
                  <a:cxn ang="10800000">
                    <a:pos x="wd2" y="hd2"/>
                  </a:cxn>
                  <a:cxn ang="16200000">
                    <a:pos x="wd2" y="hd2"/>
                  </a:cxn>
                </a:cxnLst>
                <a:rect l="0" t="0" r="r" b="b"/>
                <a:pathLst>
                  <a:path w="21440" h="21301" fill="norm" stroke="1" extrusionOk="0">
                    <a:moveTo>
                      <a:pt x="5938" y="54"/>
                    </a:moveTo>
                    <a:cubicBezTo>
                      <a:pt x="5150" y="54"/>
                      <a:pt x="4666" y="1158"/>
                      <a:pt x="4666" y="2218"/>
                    </a:cubicBezTo>
                    <a:cubicBezTo>
                      <a:pt x="4666" y="2571"/>
                      <a:pt x="4841" y="3179"/>
                      <a:pt x="4841" y="3890"/>
                    </a:cubicBezTo>
                    <a:cubicBezTo>
                      <a:pt x="4999" y="5304"/>
                      <a:pt x="4652" y="6492"/>
                      <a:pt x="4183" y="6841"/>
                    </a:cubicBezTo>
                    <a:cubicBezTo>
                      <a:pt x="4026" y="6841"/>
                      <a:pt x="4038" y="6841"/>
                      <a:pt x="3876" y="6841"/>
                    </a:cubicBezTo>
                    <a:lnTo>
                      <a:pt x="1507" y="6841"/>
                    </a:lnTo>
                    <a:cubicBezTo>
                      <a:pt x="1035" y="6841"/>
                      <a:pt x="604" y="7512"/>
                      <a:pt x="454" y="8218"/>
                    </a:cubicBezTo>
                    <a:lnTo>
                      <a:pt x="235" y="8612"/>
                    </a:lnTo>
                    <a:cubicBezTo>
                      <a:pt x="-80" y="9672"/>
                      <a:pt x="-76" y="10700"/>
                      <a:pt x="235" y="11760"/>
                    </a:cubicBezTo>
                    <a:lnTo>
                      <a:pt x="454" y="12153"/>
                    </a:lnTo>
                    <a:cubicBezTo>
                      <a:pt x="770" y="13213"/>
                      <a:pt x="1031" y="13530"/>
                      <a:pt x="1507" y="13530"/>
                    </a:cubicBezTo>
                    <a:lnTo>
                      <a:pt x="3876" y="13530"/>
                    </a:lnTo>
                    <a:cubicBezTo>
                      <a:pt x="4507" y="13883"/>
                      <a:pt x="4853" y="15260"/>
                      <a:pt x="4534" y="16678"/>
                    </a:cubicBezTo>
                    <a:cubicBezTo>
                      <a:pt x="4377" y="17738"/>
                      <a:pt x="4213" y="18784"/>
                      <a:pt x="4052" y="19137"/>
                    </a:cubicBezTo>
                    <a:cubicBezTo>
                      <a:pt x="3894" y="20197"/>
                      <a:pt x="4215" y="21301"/>
                      <a:pt x="4841" y="21301"/>
                    </a:cubicBezTo>
                    <a:lnTo>
                      <a:pt x="15853" y="21301"/>
                    </a:lnTo>
                    <a:cubicBezTo>
                      <a:pt x="16483" y="21301"/>
                      <a:pt x="16804" y="20197"/>
                      <a:pt x="16642" y="19137"/>
                    </a:cubicBezTo>
                    <a:cubicBezTo>
                      <a:pt x="16485" y="18784"/>
                      <a:pt x="16365" y="17742"/>
                      <a:pt x="16204" y="16678"/>
                    </a:cubicBezTo>
                    <a:cubicBezTo>
                      <a:pt x="16676" y="15265"/>
                      <a:pt x="16941" y="13526"/>
                      <a:pt x="17564" y="13530"/>
                    </a:cubicBezTo>
                    <a:lnTo>
                      <a:pt x="19933" y="13530"/>
                    </a:lnTo>
                    <a:cubicBezTo>
                      <a:pt x="20405" y="13530"/>
                      <a:pt x="20920" y="12860"/>
                      <a:pt x="21073" y="12153"/>
                    </a:cubicBezTo>
                    <a:lnTo>
                      <a:pt x="21205" y="11760"/>
                    </a:lnTo>
                    <a:cubicBezTo>
                      <a:pt x="21520" y="10700"/>
                      <a:pt x="21516" y="9672"/>
                      <a:pt x="21205" y="8612"/>
                    </a:cubicBezTo>
                    <a:lnTo>
                      <a:pt x="21073" y="8218"/>
                    </a:lnTo>
                    <a:cubicBezTo>
                      <a:pt x="20758" y="7159"/>
                      <a:pt x="20413" y="6841"/>
                      <a:pt x="19933" y="6841"/>
                    </a:cubicBezTo>
                    <a:lnTo>
                      <a:pt x="17564" y="6841"/>
                    </a:lnTo>
                    <a:cubicBezTo>
                      <a:pt x="17564" y="6841"/>
                      <a:pt x="17458" y="6841"/>
                      <a:pt x="17300" y="6841"/>
                    </a:cubicBezTo>
                    <a:cubicBezTo>
                      <a:pt x="16828" y="6488"/>
                      <a:pt x="16481" y="4954"/>
                      <a:pt x="16642" y="3890"/>
                    </a:cubicBezTo>
                    <a:cubicBezTo>
                      <a:pt x="16642" y="3184"/>
                      <a:pt x="16774" y="2571"/>
                      <a:pt x="16774" y="2218"/>
                    </a:cubicBezTo>
                    <a:cubicBezTo>
                      <a:pt x="16932" y="1158"/>
                      <a:pt x="16330" y="-299"/>
                      <a:pt x="15546" y="54"/>
                    </a:cubicBezTo>
                    <a:lnTo>
                      <a:pt x="5938" y="54"/>
                    </a:lnTo>
                    <a:close/>
                  </a:path>
                </a:pathLst>
              </a:custGeom>
              <a:solidFill>
                <a:srgbClr val="000000"/>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43" name="Shape"/>
              <p:cNvSpPr/>
              <p:nvPr/>
            </p:nvSpPr>
            <p:spPr>
              <a:xfrm>
                <a:off x="0" y="924354"/>
                <a:ext cx="1308973" cy="910117"/>
              </a:xfrm>
              <a:custGeom>
                <a:avLst/>
                <a:gdLst/>
                <a:ahLst/>
                <a:cxnLst>
                  <a:cxn ang="0">
                    <a:pos x="wd2" y="hd2"/>
                  </a:cxn>
                  <a:cxn ang="5400000">
                    <a:pos x="wd2" y="hd2"/>
                  </a:cxn>
                  <a:cxn ang="10800000">
                    <a:pos x="wd2" y="hd2"/>
                  </a:cxn>
                  <a:cxn ang="16200000">
                    <a:pos x="wd2" y="hd2"/>
                  </a:cxn>
                </a:cxnLst>
                <a:rect l="0" t="0" r="r" b="b"/>
                <a:pathLst>
                  <a:path w="21504" h="20603" fill="norm" stroke="1" extrusionOk="0">
                    <a:moveTo>
                      <a:pt x="3879" y="60"/>
                    </a:moveTo>
                    <a:cubicBezTo>
                      <a:pt x="3097" y="-127"/>
                      <a:pt x="2271" y="110"/>
                      <a:pt x="1678" y="995"/>
                    </a:cubicBezTo>
                    <a:cubicBezTo>
                      <a:pt x="1053" y="1902"/>
                      <a:pt x="-33" y="3989"/>
                      <a:pt x="0" y="5985"/>
                    </a:cubicBezTo>
                    <a:cubicBezTo>
                      <a:pt x="66" y="7937"/>
                      <a:pt x="1475" y="8072"/>
                      <a:pt x="1871" y="8980"/>
                    </a:cubicBezTo>
                    <a:cubicBezTo>
                      <a:pt x="2233" y="9796"/>
                      <a:pt x="2074" y="10788"/>
                      <a:pt x="2173" y="11696"/>
                    </a:cubicBezTo>
                    <a:cubicBezTo>
                      <a:pt x="2272" y="12603"/>
                      <a:pt x="2989" y="12842"/>
                      <a:pt x="3549" y="13477"/>
                    </a:cubicBezTo>
                    <a:cubicBezTo>
                      <a:pt x="4109" y="14113"/>
                      <a:pt x="4876" y="14645"/>
                      <a:pt x="4942" y="16686"/>
                    </a:cubicBezTo>
                    <a:cubicBezTo>
                      <a:pt x="5008" y="18728"/>
                      <a:pt x="5395" y="18654"/>
                      <a:pt x="6318" y="19289"/>
                    </a:cubicBezTo>
                    <a:cubicBezTo>
                      <a:pt x="7240" y="19924"/>
                      <a:pt x="7333" y="20825"/>
                      <a:pt x="8353" y="20552"/>
                    </a:cubicBezTo>
                    <a:cubicBezTo>
                      <a:pt x="9308" y="20280"/>
                      <a:pt x="10004" y="18240"/>
                      <a:pt x="10728" y="18013"/>
                    </a:cubicBezTo>
                    <a:cubicBezTo>
                      <a:pt x="11452" y="18240"/>
                      <a:pt x="12146" y="20280"/>
                      <a:pt x="13103" y="20552"/>
                    </a:cubicBezTo>
                    <a:cubicBezTo>
                      <a:pt x="14156" y="20825"/>
                      <a:pt x="14252" y="19924"/>
                      <a:pt x="15175" y="19289"/>
                    </a:cubicBezTo>
                    <a:cubicBezTo>
                      <a:pt x="16097" y="18654"/>
                      <a:pt x="16494" y="18728"/>
                      <a:pt x="16559" y="16686"/>
                    </a:cubicBezTo>
                    <a:cubicBezTo>
                      <a:pt x="16625" y="14644"/>
                      <a:pt x="17383" y="14113"/>
                      <a:pt x="17944" y="13477"/>
                    </a:cubicBezTo>
                    <a:cubicBezTo>
                      <a:pt x="18504" y="12842"/>
                      <a:pt x="19229" y="12603"/>
                      <a:pt x="19328" y="11696"/>
                    </a:cubicBezTo>
                    <a:cubicBezTo>
                      <a:pt x="19427" y="10788"/>
                      <a:pt x="19260" y="9751"/>
                      <a:pt x="19622" y="8980"/>
                    </a:cubicBezTo>
                    <a:cubicBezTo>
                      <a:pt x="20017" y="8072"/>
                      <a:pt x="21467" y="7937"/>
                      <a:pt x="21501" y="5985"/>
                    </a:cubicBezTo>
                    <a:cubicBezTo>
                      <a:pt x="21567" y="3989"/>
                      <a:pt x="20448" y="1902"/>
                      <a:pt x="19823" y="995"/>
                    </a:cubicBezTo>
                    <a:cubicBezTo>
                      <a:pt x="18638" y="-775"/>
                      <a:pt x="16464" y="43"/>
                      <a:pt x="15706" y="1677"/>
                    </a:cubicBezTo>
                    <a:cubicBezTo>
                      <a:pt x="14850" y="3447"/>
                      <a:pt x="14948" y="3264"/>
                      <a:pt x="14322" y="4216"/>
                    </a:cubicBezTo>
                    <a:cubicBezTo>
                      <a:pt x="13861" y="4897"/>
                      <a:pt x="13228" y="5482"/>
                      <a:pt x="12241" y="5164"/>
                    </a:cubicBezTo>
                    <a:cubicBezTo>
                      <a:pt x="12208" y="4937"/>
                      <a:pt x="12275" y="4717"/>
                      <a:pt x="12406" y="4671"/>
                    </a:cubicBezTo>
                    <a:cubicBezTo>
                      <a:pt x="12406" y="4671"/>
                      <a:pt x="12409" y="4671"/>
                      <a:pt x="12442" y="4671"/>
                    </a:cubicBezTo>
                    <a:lnTo>
                      <a:pt x="13038" y="4671"/>
                    </a:lnTo>
                    <a:cubicBezTo>
                      <a:pt x="13170" y="4671"/>
                      <a:pt x="13266" y="4580"/>
                      <a:pt x="13332" y="4444"/>
                    </a:cubicBezTo>
                    <a:lnTo>
                      <a:pt x="13368" y="4355"/>
                    </a:lnTo>
                    <a:cubicBezTo>
                      <a:pt x="13434" y="4219"/>
                      <a:pt x="13434" y="3999"/>
                      <a:pt x="13368" y="3863"/>
                    </a:cubicBezTo>
                    <a:lnTo>
                      <a:pt x="13332" y="3762"/>
                    </a:lnTo>
                    <a:cubicBezTo>
                      <a:pt x="13266" y="3626"/>
                      <a:pt x="13171" y="3534"/>
                      <a:pt x="13038" y="3534"/>
                    </a:cubicBezTo>
                    <a:lnTo>
                      <a:pt x="12442" y="3534"/>
                    </a:lnTo>
                    <a:cubicBezTo>
                      <a:pt x="12442" y="3534"/>
                      <a:pt x="12411" y="3529"/>
                      <a:pt x="12378" y="3484"/>
                    </a:cubicBezTo>
                    <a:cubicBezTo>
                      <a:pt x="12247" y="3438"/>
                      <a:pt x="12180" y="3223"/>
                      <a:pt x="12213" y="3042"/>
                    </a:cubicBezTo>
                    <a:cubicBezTo>
                      <a:pt x="12213" y="2951"/>
                      <a:pt x="12241" y="2809"/>
                      <a:pt x="12241" y="2764"/>
                    </a:cubicBezTo>
                    <a:cubicBezTo>
                      <a:pt x="12274" y="2582"/>
                      <a:pt x="12144" y="2397"/>
                      <a:pt x="11947" y="2397"/>
                    </a:cubicBezTo>
                    <a:lnTo>
                      <a:pt x="9545" y="2397"/>
                    </a:lnTo>
                    <a:cubicBezTo>
                      <a:pt x="9347" y="2397"/>
                      <a:pt x="9219" y="2582"/>
                      <a:pt x="9252" y="2764"/>
                    </a:cubicBezTo>
                    <a:cubicBezTo>
                      <a:pt x="9252" y="2809"/>
                      <a:pt x="9279" y="2950"/>
                      <a:pt x="9279" y="3042"/>
                    </a:cubicBezTo>
                    <a:cubicBezTo>
                      <a:pt x="9312" y="3223"/>
                      <a:pt x="9245" y="3439"/>
                      <a:pt x="9114" y="3484"/>
                    </a:cubicBezTo>
                    <a:cubicBezTo>
                      <a:pt x="9081" y="3484"/>
                      <a:pt x="9060" y="3534"/>
                      <a:pt x="9059" y="3534"/>
                    </a:cubicBezTo>
                    <a:lnTo>
                      <a:pt x="8454" y="3534"/>
                    </a:lnTo>
                    <a:cubicBezTo>
                      <a:pt x="8322" y="3534"/>
                      <a:pt x="8226" y="3626"/>
                      <a:pt x="8161" y="3762"/>
                    </a:cubicBezTo>
                    <a:lnTo>
                      <a:pt x="8133" y="3863"/>
                    </a:lnTo>
                    <a:cubicBezTo>
                      <a:pt x="8067" y="3999"/>
                      <a:pt x="8068" y="4219"/>
                      <a:pt x="8133" y="4355"/>
                    </a:cubicBezTo>
                    <a:lnTo>
                      <a:pt x="8161" y="4444"/>
                    </a:lnTo>
                    <a:cubicBezTo>
                      <a:pt x="8226" y="4580"/>
                      <a:pt x="8322" y="4671"/>
                      <a:pt x="8454" y="4671"/>
                    </a:cubicBezTo>
                    <a:lnTo>
                      <a:pt x="9059" y="4671"/>
                    </a:lnTo>
                    <a:cubicBezTo>
                      <a:pt x="9059" y="4671"/>
                      <a:pt x="9054" y="4671"/>
                      <a:pt x="9087" y="4671"/>
                    </a:cubicBezTo>
                    <a:cubicBezTo>
                      <a:pt x="9218" y="4717"/>
                      <a:pt x="9318" y="4937"/>
                      <a:pt x="9252" y="5164"/>
                    </a:cubicBezTo>
                    <a:cubicBezTo>
                      <a:pt x="8264" y="5482"/>
                      <a:pt x="7631" y="4897"/>
                      <a:pt x="7170" y="4216"/>
                    </a:cubicBezTo>
                    <a:cubicBezTo>
                      <a:pt x="6545" y="3264"/>
                      <a:pt x="6651" y="3447"/>
                      <a:pt x="5795" y="1677"/>
                    </a:cubicBezTo>
                    <a:cubicBezTo>
                      <a:pt x="5400" y="860"/>
                      <a:pt x="4662" y="247"/>
                      <a:pt x="3879" y="60"/>
                    </a:cubicBezTo>
                    <a:close/>
                    <a:moveTo>
                      <a:pt x="6290" y="9081"/>
                    </a:moveTo>
                    <a:cubicBezTo>
                      <a:pt x="7015" y="8899"/>
                      <a:pt x="7538" y="9666"/>
                      <a:pt x="7638" y="10483"/>
                    </a:cubicBezTo>
                    <a:cubicBezTo>
                      <a:pt x="7704" y="10891"/>
                      <a:pt x="7931" y="11206"/>
                      <a:pt x="8261" y="11342"/>
                    </a:cubicBezTo>
                    <a:cubicBezTo>
                      <a:pt x="8492" y="11433"/>
                      <a:pt x="8954" y="11470"/>
                      <a:pt x="9252" y="12151"/>
                    </a:cubicBezTo>
                    <a:cubicBezTo>
                      <a:pt x="9416" y="12514"/>
                      <a:pt x="9279" y="12788"/>
                      <a:pt x="9279" y="13060"/>
                    </a:cubicBezTo>
                    <a:cubicBezTo>
                      <a:pt x="9279" y="13333"/>
                      <a:pt x="9417" y="13750"/>
                      <a:pt x="9747" y="13705"/>
                    </a:cubicBezTo>
                    <a:cubicBezTo>
                      <a:pt x="9977" y="13659"/>
                      <a:pt x="10168" y="13691"/>
                      <a:pt x="10334" y="14008"/>
                    </a:cubicBezTo>
                    <a:cubicBezTo>
                      <a:pt x="10531" y="14416"/>
                      <a:pt x="10433" y="14736"/>
                      <a:pt x="10664" y="14918"/>
                    </a:cubicBezTo>
                    <a:lnTo>
                      <a:pt x="10765" y="14918"/>
                    </a:lnTo>
                    <a:lnTo>
                      <a:pt x="10893" y="14918"/>
                    </a:lnTo>
                    <a:cubicBezTo>
                      <a:pt x="11156" y="14736"/>
                      <a:pt x="11059" y="14416"/>
                      <a:pt x="11223" y="14008"/>
                    </a:cubicBezTo>
                    <a:cubicBezTo>
                      <a:pt x="11388" y="13690"/>
                      <a:pt x="11579" y="13659"/>
                      <a:pt x="11810" y="13705"/>
                    </a:cubicBezTo>
                    <a:cubicBezTo>
                      <a:pt x="12139" y="13750"/>
                      <a:pt x="12277" y="13332"/>
                      <a:pt x="12277" y="13060"/>
                    </a:cubicBezTo>
                    <a:cubicBezTo>
                      <a:pt x="12277" y="12788"/>
                      <a:pt x="12107" y="12514"/>
                      <a:pt x="12305" y="12151"/>
                    </a:cubicBezTo>
                    <a:cubicBezTo>
                      <a:pt x="12601" y="11470"/>
                      <a:pt x="13065" y="11433"/>
                      <a:pt x="13295" y="11342"/>
                    </a:cubicBezTo>
                    <a:cubicBezTo>
                      <a:pt x="13624" y="11206"/>
                      <a:pt x="13853" y="10937"/>
                      <a:pt x="13919" y="10483"/>
                    </a:cubicBezTo>
                    <a:cubicBezTo>
                      <a:pt x="14017" y="9621"/>
                      <a:pt x="14575" y="8899"/>
                      <a:pt x="15266" y="9081"/>
                    </a:cubicBezTo>
                    <a:cubicBezTo>
                      <a:pt x="15695" y="9171"/>
                      <a:pt x="16099" y="10253"/>
                      <a:pt x="15670" y="11342"/>
                    </a:cubicBezTo>
                    <a:cubicBezTo>
                      <a:pt x="15373" y="12159"/>
                      <a:pt x="14913" y="11737"/>
                      <a:pt x="14386" y="13098"/>
                    </a:cubicBezTo>
                    <a:cubicBezTo>
                      <a:pt x="13596" y="14959"/>
                      <a:pt x="12345" y="15428"/>
                      <a:pt x="10765" y="15474"/>
                    </a:cubicBezTo>
                    <a:cubicBezTo>
                      <a:pt x="9184" y="15428"/>
                      <a:pt x="7927" y="14959"/>
                      <a:pt x="7170" y="13098"/>
                    </a:cubicBezTo>
                    <a:cubicBezTo>
                      <a:pt x="6611" y="11737"/>
                      <a:pt x="6184" y="12159"/>
                      <a:pt x="5887" y="11342"/>
                    </a:cubicBezTo>
                    <a:cubicBezTo>
                      <a:pt x="5459" y="10253"/>
                      <a:pt x="5894" y="9171"/>
                      <a:pt x="6290" y="9081"/>
                    </a:cubicBezTo>
                    <a:close/>
                    <a:moveTo>
                      <a:pt x="14405" y="15612"/>
                    </a:moveTo>
                    <a:cubicBezTo>
                      <a:pt x="14536" y="15630"/>
                      <a:pt x="14645" y="15716"/>
                      <a:pt x="14744" y="15966"/>
                    </a:cubicBezTo>
                    <a:cubicBezTo>
                      <a:pt x="14908" y="16420"/>
                      <a:pt x="14511" y="18499"/>
                      <a:pt x="13919" y="18998"/>
                    </a:cubicBezTo>
                    <a:cubicBezTo>
                      <a:pt x="13326" y="19498"/>
                      <a:pt x="12211" y="18329"/>
                      <a:pt x="12277" y="17331"/>
                    </a:cubicBezTo>
                    <a:cubicBezTo>
                      <a:pt x="12343" y="16469"/>
                      <a:pt x="13625" y="15837"/>
                      <a:pt x="13955" y="15701"/>
                    </a:cubicBezTo>
                    <a:cubicBezTo>
                      <a:pt x="14120" y="15656"/>
                      <a:pt x="14273" y="15596"/>
                      <a:pt x="14405" y="15612"/>
                    </a:cubicBezTo>
                    <a:close/>
                    <a:moveTo>
                      <a:pt x="7125" y="15663"/>
                    </a:moveTo>
                    <a:cubicBezTo>
                      <a:pt x="7256" y="15646"/>
                      <a:pt x="7409" y="15694"/>
                      <a:pt x="7574" y="15739"/>
                    </a:cubicBezTo>
                    <a:cubicBezTo>
                      <a:pt x="7903" y="15830"/>
                      <a:pt x="9186" y="16506"/>
                      <a:pt x="9252" y="17369"/>
                    </a:cubicBezTo>
                    <a:cubicBezTo>
                      <a:pt x="9318" y="18322"/>
                      <a:pt x="8226" y="19560"/>
                      <a:pt x="7601" y="19062"/>
                    </a:cubicBezTo>
                    <a:cubicBezTo>
                      <a:pt x="7009" y="18562"/>
                      <a:pt x="6611" y="16426"/>
                      <a:pt x="6776" y="16017"/>
                    </a:cubicBezTo>
                    <a:cubicBezTo>
                      <a:pt x="6875" y="15767"/>
                      <a:pt x="6994" y="15680"/>
                      <a:pt x="7125" y="15663"/>
                    </a:cubicBezTo>
                    <a:close/>
                  </a:path>
                </a:pathLst>
              </a:custGeom>
              <a:solidFill>
                <a:srgbClr val="000000"/>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grpSp>
      </p:gr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245"/>
                                        </p:tgtEl>
                                        <p:attrNameLst>
                                          <p:attrName>style.visibility</p:attrName>
                                        </p:attrNameLst>
                                      </p:cBhvr>
                                      <p:to>
                                        <p:strVal val="visible"/>
                                      </p:to>
                                    </p:set>
                                    <p:anim calcmode="lin" valueType="num">
                                      <p:cBhvr>
                                        <p:cTn id="7" dur="500" fill="hold"/>
                                        <p:tgtEl>
                                          <p:spTgt spid="245"/>
                                        </p:tgtEl>
                                        <p:attrNameLst>
                                          <p:attrName>ppt_w</p:attrName>
                                        </p:attrNameLst>
                                      </p:cBhvr>
                                      <p:tavLst>
                                        <p:tav tm="0">
                                          <p:val>
                                            <p:fltVal val="0"/>
                                          </p:val>
                                        </p:tav>
                                        <p:tav tm="100000">
                                          <p:val>
                                            <p:strVal val="#ppt_w"/>
                                          </p:val>
                                        </p:tav>
                                      </p:tavLst>
                                    </p:anim>
                                    <p:anim calcmode="lin" valueType="num">
                                      <p:cBhvr>
                                        <p:cTn id="8" dur="500" fill="hold"/>
                                        <p:tgtEl>
                                          <p:spTgt spid="24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233"/>
                                        </p:tgtEl>
                                        <p:attrNameLst>
                                          <p:attrName>style.visibility</p:attrName>
                                        </p:attrNameLst>
                                      </p:cBhvr>
                                      <p:to>
                                        <p:strVal val="visible"/>
                                      </p:to>
                                    </p:set>
                                    <p:anim calcmode="lin" valueType="num">
                                      <p:cBhvr>
                                        <p:cTn id="12" dur="500" fill="hold"/>
                                        <p:tgtEl>
                                          <p:spTgt spid="233"/>
                                        </p:tgtEl>
                                        <p:attrNameLst>
                                          <p:attrName>ppt_w</p:attrName>
                                        </p:attrNameLst>
                                      </p:cBhvr>
                                      <p:tavLst>
                                        <p:tav tm="0">
                                          <p:val>
                                            <p:fltVal val="0"/>
                                          </p:val>
                                        </p:tav>
                                        <p:tav tm="100000">
                                          <p:val>
                                            <p:strVal val="#ppt_w"/>
                                          </p:val>
                                        </p:tav>
                                      </p:tavLst>
                                    </p:anim>
                                    <p:anim calcmode="lin" valueType="num">
                                      <p:cBhvr>
                                        <p:cTn id="13" dur="500" fill="hold"/>
                                        <p:tgtEl>
                                          <p:spTgt spid="233"/>
                                        </p:tgtEl>
                                        <p:attrNameLst>
                                          <p:attrName>ppt_h</p:attrName>
                                        </p:attrNameLst>
                                      </p:cBhvr>
                                      <p:tavLst>
                                        <p:tav tm="0">
                                          <p:val>
                                            <p:fltVal val="0"/>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16" presetID="23" grpId="3" fill="hold">
                                  <p:stCondLst>
                                    <p:cond delay="0"/>
                                  </p:stCondLst>
                                  <p:iterate type="el" backwards="0">
                                    <p:tmAbs val="0"/>
                                  </p:iterate>
                                  <p:childTnLst>
                                    <p:set>
                                      <p:cBhvr>
                                        <p:cTn id="17" fill="hold"/>
                                        <p:tgtEl>
                                          <p:spTgt spid="226"/>
                                        </p:tgtEl>
                                        <p:attrNameLst>
                                          <p:attrName>style.visibility</p:attrName>
                                        </p:attrNameLst>
                                      </p:cBhvr>
                                      <p:to>
                                        <p:strVal val="visible"/>
                                      </p:to>
                                    </p:set>
                                    <p:anim calcmode="lin" valueType="num">
                                      <p:cBhvr>
                                        <p:cTn id="18" dur="500" fill="hold"/>
                                        <p:tgtEl>
                                          <p:spTgt spid="226"/>
                                        </p:tgtEl>
                                        <p:attrNameLst>
                                          <p:attrName>ppt_w</p:attrName>
                                        </p:attrNameLst>
                                      </p:cBhvr>
                                      <p:tavLst>
                                        <p:tav tm="0">
                                          <p:val>
                                            <p:fltVal val="0"/>
                                          </p:val>
                                        </p:tav>
                                        <p:tav tm="100000">
                                          <p:val>
                                            <p:strVal val="#ppt_w"/>
                                          </p:val>
                                        </p:tav>
                                      </p:tavLst>
                                    </p:anim>
                                    <p:anim calcmode="lin" valueType="num">
                                      <p:cBhvr>
                                        <p:cTn id="19" dur="500" fill="hold"/>
                                        <p:tgtEl>
                                          <p:spTgt spid="226"/>
                                        </p:tgtEl>
                                        <p:attrNameLst>
                                          <p:attrName>ppt_h</p:attrName>
                                        </p:attrNameLst>
                                      </p:cBhvr>
                                      <p:tavLst>
                                        <p:tav tm="0">
                                          <p:val>
                                            <p:fltVal val="0"/>
                                          </p:val>
                                        </p:tav>
                                        <p:tav tm="100000">
                                          <p:val>
                                            <p:strVal val="#ppt_h"/>
                                          </p:val>
                                        </p:tav>
                                      </p:tavLst>
                                    </p:anim>
                                  </p:childTnLst>
                                </p:cTn>
                              </p:par>
                            </p:childTnLst>
                          </p:cTn>
                        </p:par>
                        <p:par>
                          <p:cTn id="20" fill="hold">
                            <p:stCondLst>
                              <p:cond delay="500"/>
                            </p:stCondLst>
                            <p:childTnLst>
                              <p:par>
                                <p:cTn id="21" presetClass="entr" nodeType="afterEffect" presetSubtype="16" presetID="23" grpId="4" fill="hold">
                                  <p:stCondLst>
                                    <p:cond delay="0"/>
                                  </p:stCondLst>
                                  <p:iterate type="el" backwards="0">
                                    <p:tmAbs val="0"/>
                                  </p:iterate>
                                  <p:childTnLst>
                                    <p:set>
                                      <p:cBhvr>
                                        <p:cTn id="22" fill="hold"/>
                                        <p:tgtEl>
                                          <p:spTgt spid="230"/>
                                        </p:tgtEl>
                                        <p:attrNameLst>
                                          <p:attrName>style.visibility</p:attrName>
                                        </p:attrNameLst>
                                      </p:cBhvr>
                                      <p:to>
                                        <p:strVal val="visible"/>
                                      </p:to>
                                    </p:set>
                                    <p:anim calcmode="lin" valueType="num">
                                      <p:cBhvr>
                                        <p:cTn id="23" dur="500" fill="hold"/>
                                        <p:tgtEl>
                                          <p:spTgt spid="230"/>
                                        </p:tgtEl>
                                        <p:attrNameLst>
                                          <p:attrName>ppt_w</p:attrName>
                                        </p:attrNameLst>
                                      </p:cBhvr>
                                      <p:tavLst>
                                        <p:tav tm="0">
                                          <p:val>
                                            <p:fltVal val="0"/>
                                          </p:val>
                                        </p:tav>
                                        <p:tav tm="100000">
                                          <p:val>
                                            <p:strVal val="#ppt_w"/>
                                          </p:val>
                                        </p:tav>
                                      </p:tavLst>
                                    </p:anim>
                                    <p:anim calcmode="lin" valueType="num">
                                      <p:cBhvr>
                                        <p:cTn id="24" dur="500" fill="hold"/>
                                        <p:tgtEl>
                                          <p:spTgt spid="230"/>
                                        </p:tgtEl>
                                        <p:attrNameLst>
                                          <p:attrName>ppt_h</p:attrName>
                                        </p:attrNameLst>
                                      </p:cBhvr>
                                      <p:tavLst>
                                        <p:tav tm="0">
                                          <p:val>
                                            <p:fltVal val="0"/>
                                          </p:val>
                                        </p:tav>
                                        <p:tav tm="100000">
                                          <p:val>
                                            <p:strVal val="#ppt_h"/>
                                          </p:val>
                                        </p:tav>
                                      </p:tavLst>
                                    </p:anim>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16" presetID="23" grpId="5" fill="hold">
                                  <p:stCondLst>
                                    <p:cond delay="0"/>
                                  </p:stCondLst>
                                  <p:iterate type="el" backwards="0">
                                    <p:tmAbs val="0"/>
                                  </p:iterate>
                                  <p:childTnLst>
                                    <p:set>
                                      <p:cBhvr>
                                        <p:cTn id="28" fill="hold"/>
                                        <p:tgtEl>
                                          <p:spTgt spid="227"/>
                                        </p:tgtEl>
                                        <p:attrNameLst>
                                          <p:attrName>style.visibility</p:attrName>
                                        </p:attrNameLst>
                                      </p:cBhvr>
                                      <p:to>
                                        <p:strVal val="visible"/>
                                      </p:to>
                                    </p:set>
                                    <p:anim calcmode="lin" valueType="num">
                                      <p:cBhvr>
                                        <p:cTn id="29" dur="500" fill="hold"/>
                                        <p:tgtEl>
                                          <p:spTgt spid="227"/>
                                        </p:tgtEl>
                                        <p:attrNameLst>
                                          <p:attrName>ppt_w</p:attrName>
                                        </p:attrNameLst>
                                      </p:cBhvr>
                                      <p:tavLst>
                                        <p:tav tm="0">
                                          <p:val>
                                            <p:fltVal val="0"/>
                                          </p:val>
                                        </p:tav>
                                        <p:tav tm="100000">
                                          <p:val>
                                            <p:strVal val="#ppt_w"/>
                                          </p:val>
                                        </p:tav>
                                      </p:tavLst>
                                    </p:anim>
                                    <p:anim calcmode="lin" valueType="num">
                                      <p:cBhvr>
                                        <p:cTn id="30" dur="500" fill="hold"/>
                                        <p:tgtEl>
                                          <p:spTgt spid="227"/>
                                        </p:tgtEl>
                                        <p:attrNameLst>
                                          <p:attrName>ppt_h</p:attrName>
                                        </p:attrNameLst>
                                      </p:cBhvr>
                                      <p:tavLst>
                                        <p:tav tm="0">
                                          <p:val>
                                            <p:fltVal val="0"/>
                                          </p:val>
                                        </p:tav>
                                        <p:tav tm="100000">
                                          <p:val>
                                            <p:strVal val="#ppt_h"/>
                                          </p:val>
                                        </p:tav>
                                      </p:tavLst>
                                    </p:anim>
                                  </p:childTnLst>
                                </p:cTn>
                              </p:par>
                            </p:childTnLst>
                          </p:cTn>
                        </p:par>
                        <p:par>
                          <p:cTn id="31" fill="hold">
                            <p:stCondLst>
                              <p:cond delay="500"/>
                            </p:stCondLst>
                            <p:childTnLst>
                              <p:par>
                                <p:cTn id="32" presetClass="entr" nodeType="afterEffect" presetSubtype="16" presetID="23" grpId="6" fill="hold">
                                  <p:stCondLst>
                                    <p:cond delay="0"/>
                                  </p:stCondLst>
                                  <p:iterate type="el" backwards="0">
                                    <p:tmAbs val="0"/>
                                  </p:iterate>
                                  <p:childTnLst>
                                    <p:set>
                                      <p:cBhvr>
                                        <p:cTn id="33" fill="hold"/>
                                        <p:tgtEl>
                                          <p:spTgt spid="231"/>
                                        </p:tgtEl>
                                        <p:attrNameLst>
                                          <p:attrName>style.visibility</p:attrName>
                                        </p:attrNameLst>
                                      </p:cBhvr>
                                      <p:to>
                                        <p:strVal val="visible"/>
                                      </p:to>
                                    </p:set>
                                    <p:anim calcmode="lin" valueType="num">
                                      <p:cBhvr>
                                        <p:cTn id="34" dur="500" fill="hold"/>
                                        <p:tgtEl>
                                          <p:spTgt spid="231"/>
                                        </p:tgtEl>
                                        <p:attrNameLst>
                                          <p:attrName>ppt_w</p:attrName>
                                        </p:attrNameLst>
                                      </p:cBhvr>
                                      <p:tavLst>
                                        <p:tav tm="0">
                                          <p:val>
                                            <p:fltVal val="0"/>
                                          </p:val>
                                        </p:tav>
                                        <p:tav tm="100000">
                                          <p:val>
                                            <p:strVal val="#ppt_w"/>
                                          </p:val>
                                        </p:tav>
                                      </p:tavLst>
                                    </p:anim>
                                    <p:anim calcmode="lin" valueType="num">
                                      <p:cBhvr>
                                        <p:cTn id="35" dur="500" fill="hold"/>
                                        <p:tgtEl>
                                          <p:spTgt spid="231"/>
                                        </p:tgtEl>
                                        <p:attrNameLst>
                                          <p:attrName>ppt_h</p:attrName>
                                        </p:attrNameLst>
                                      </p:cBhvr>
                                      <p:tavLst>
                                        <p:tav tm="0">
                                          <p:val>
                                            <p:fltVal val="0"/>
                                          </p:val>
                                        </p:tav>
                                        <p:tav tm="100000">
                                          <p:val>
                                            <p:strVal val="#ppt_h"/>
                                          </p:val>
                                        </p:tav>
                                      </p:tavLst>
                                    </p:anim>
                                  </p:childTnLst>
                                </p:cTn>
                              </p:par>
                            </p:childTnLst>
                          </p:cTn>
                        </p:par>
                      </p:childTnLst>
                    </p:cTn>
                  </p:par>
                  <p:par>
                    <p:cTn id="36" fill="hold">
                      <p:stCondLst>
                        <p:cond delay="indefinite"/>
                      </p:stCondLst>
                      <p:childTnLst>
                        <p:par>
                          <p:cTn id="37" fill="hold">
                            <p:stCondLst>
                              <p:cond delay="0"/>
                            </p:stCondLst>
                            <p:childTnLst>
                              <p:par>
                                <p:cTn id="38" presetClass="entr" nodeType="clickEffect" presetSubtype="16" presetID="23" grpId="7" fill="hold">
                                  <p:stCondLst>
                                    <p:cond delay="0"/>
                                  </p:stCondLst>
                                  <p:iterate type="el" backwards="0">
                                    <p:tmAbs val="0"/>
                                  </p:iterate>
                                  <p:childTnLst>
                                    <p:set>
                                      <p:cBhvr>
                                        <p:cTn id="39" fill="hold"/>
                                        <p:tgtEl>
                                          <p:spTgt spid="228"/>
                                        </p:tgtEl>
                                        <p:attrNameLst>
                                          <p:attrName>style.visibility</p:attrName>
                                        </p:attrNameLst>
                                      </p:cBhvr>
                                      <p:to>
                                        <p:strVal val="visible"/>
                                      </p:to>
                                    </p:set>
                                    <p:anim calcmode="lin" valueType="num">
                                      <p:cBhvr>
                                        <p:cTn id="40" dur="500" fill="hold"/>
                                        <p:tgtEl>
                                          <p:spTgt spid="228"/>
                                        </p:tgtEl>
                                        <p:attrNameLst>
                                          <p:attrName>ppt_w</p:attrName>
                                        </p:attrNameLst>
                                      </p:cBhvr>
                                      <p:tavLst>
                                        <p:tav tm="0">
                                          <p:val>
                                            <p:fltVal val="0"/>
                                          </p:val>
                                        </p:tav>
                                        <p:tav tm="100000">
                                          <p:val>
                                            <p:strVal val="#ppt_w"/>
                                          </p:val>
                                        </p:tav>
                                      </p:tavLst>
                                    </p:anim>
                                    <p:anim calcmode="lin" valueType="num">
                                      <p:cBhvr>
                                        <p:cTn id="41" dur="500" fill="hold"/>
                                        <p:tgtEl>
                                          <p:spTgt spid="228"/>
                                        </p:tgtEl>
                                        <p:attrNameLst>
                                          <p:attrName>ppt_h</p:attrName>
                                        </p:attrNameLst>
                                      </p:cBhvr>
                                      <p:tavLst>
                                        <p:tav tm="0">
                                          <p:val>
                                            <p:fltVal val="0"/>
                                          </p:val>
                                        </p:tav>
                                        <p:tav tm="100000">
                                          <p:val>
                                            <p:strVal val="#ppt_h"/>
                                          </p:val>
                                        </p:tav>
                                      </p:tavLst>
                                    </p:anim>
                                  </p:childTnLst>
                                </p:cTn>
                              </p:par>
                            </p:childTnLst>
                          </p:cTn>
                        </p:par>
                        <p:par>
                          <p:cTn id="42" fill="hold">
                            <p:stCondLst>
                              <p:cond delay="500"/>
                            </p:stCondLst>
                            <p:childTnLst>
                              <p:par>
                                <p:cTn id="43" presetClass="entr" nodeType="afterEffect" presetSubtype="16" presetID="23" grpId="8" fill="hold">
                                  <p:stCondLst>
                                    <p:cond delay="0"/>
                                  </p:stCondLst>
                                  <p:iterate type="el" backwards="0">
                                    <p:tmAbs val="0"/>
                                  </p:iterate>
                                  <p:childTnLst>
                                    <p:set>
                                      <p:cBhvr>
                                        <p:cTn id="44" fill="hold"/>
                                        <p:tgtEl>
                                          <p:spTgt spid="232"/>
                                        </p:tgtEl>
                                        <p:attrNameLst>
                                          <p:attrName>style.visibility</p:attrName>
                                        </p:attrNameLst>
                                      </p:cBhvr>
                                      <p:to>
                                        <p:strVal val="visible"/>
                                      </p:to>
                                    </p:set>
                                    <p:anim calcmode="lin" valueType="num">
                                      <p:cBhvr>
                                        <p:cTn id="45" dur="500" fill="hold"/>
                                        <p:tgtEl>
                                          <p:spTgt spid="232"/>
                                        </p:tgtEl>
                                        <p:attrNameLst>
                                          <p:attrName>ppt_w</p:attrName>
                                        </p:attrNameLst>
                                      </p:cBhvr>
                                      <p:tavLst>
                                        <p:tav tm="0">
                                          <p:val>
                                            <p:fltVal val="0"/>
                                          </p:val>
                                        </p:tav>
                                        <p:tav tm="100000">
                                          <p:val>
                                            <p:strVal val="#ppt_w"/>
                                          </p:val>
                                        </p:tav>
                                      </p:tavLst>
                                    </p:anim>
                                    <p:anim calcmode="lin" valueType="num">
                                      <p:cBhvr>
                                        <p:cTn id="46" dur="500" fill="hold"/>
                                        <p:tgtEl>
                                          <p:spTgt spid="232"/>
                                        </p:tgtEl>
                                        <p:attrNameLst>
                                          <p:attrName>ppt_h</p:attrName>
                                        </p:attrNameLst>
                                      </p:cBhvr>
                                      <p:tavLst>
                                        <p:tav tm="0">
                                          <p:val>
                                            <p:fltVal val="0"/>
                                          </p:val>
                                        </p:tav>
                                        <p:tav tm="100000">
                                          <p:val>
                                            <p:strVal val="#ppt_h"/>
                                          </p:val>
                                        </p:tav>
                                      </p:tavLst>
                                    </p:anim>
                                  </p:childTnLst>
                                </p:cTn>
                              </p:par>
                            </p:childTnLst>
                          </p:cTn>
                        </p:par>
                      </p:childTnLst>
                    </p:cTn>
                  </p:par>
                  <p:par>
                    <p:cTn id="47" fill="hold">
                      <p:stCondLst>
                        <p:cond delay="indefinite"/>
                      </p:stCondLst>
                      <p:childTnLst>
                        <p:par>
                          <p:cTn id="48" fill="hold">
                            <p:stCondLst>
                              <p:cond delay="0"/>
                            </p:stCondLst>
                            <p:childTnLst>
                              <p:par>
                                <p:cTn id="49" presetClass="entr" nodeType="clickEffect" presetSubtype="16" presetID="23" grpId="9" fill="hold">
                                  <p:stCondLst>
                                    <p:cond delay="0"/>
                                  </p:stCondLst>
                                  <p:iterate type="el" backwards="0">
                                    <p:tmAbs val="0"/>
                                  </p:iterate>
                                  <p:childTnLst>
                                    <p:set>
                                      <p:cBhvr>
                                        <p:cTn id="50" fill="hold"/>
                                        <p:tgtEl>
                                          <p:spTgt spid="229"/>
                                        </p:tgtEl>
                                        <p:attrNameLst>
                                          <p:attrName>style.visibility</p:attrName>
                                        </p:attrNameLst>
                                      </p:cBhvr>
                                      <p:to>
                                        <p:strVal val="visible"/>
                                      </p:to>
                                    </p:set>
                                    <p:anim calcmode="lin" valueType="num">
                                      <p:cBhvr>
                                        <p:cTn id="51" dur="500" fill="hold"/>
                                        <p:tgtEl>
                                          <p:spTgt spid="229"/>
                                        </p:tgtEl>
                                        <p:attrNameLst>
                                          <p:attrName>ppt_w</p:attrName>
                                        </p:attrNameLst>
                                      </p:cBhvr>
                                      <p:tavLst>
                                        <p:tav tm="0">
                                          <p:val>
                                            <p:fltVal val="0"/>
                                          </p:val>
                                        </p:tav>
                                        <p:tav tm="100000">
                                          <p:val>
                                            <p:strVal val="#ppt_w"/>
                                          </p:val>
                                        </p:tav>
                                      </p:tavLst>
                                    </p:anim>
                                    <p:anim calcmode="lin" valueType="num">
                                      <p:cBhvr>
                                        <p:cTn id="52" dur="500" fill="hold"/>
                                        <p:tgtEl>
                                          <p:spTgt spid="22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9" grpId="9"/>
      <p:bldP build="whole" bldLvl="1" animBg="1" rev="0" advAuto="0" spid="245" grpId="1"/>
      <p:bldP build="whole" bldLvl="1" animBg="1" rev="0" advAuto="0" spid="226" grpId="3"/>
      <p:bldP build="whole" bldLvl="1" animBg="1" rev="0" advAuto="0" spid="233" grpId="2"/>
      <p:bldP build="whole" bldLvl="1" animBg="1" rev="0" advAuto="0" spid="228" grpId="7"/>
      <p:bldP build="whole" bldLvl="1" animBg="1" rev="0" advAuto="0" spid="230" grpId="4"/>
      <p:bldP build="whole" bldLvl="1" animBg="1" rev="0" advAuto="0" spid="232" grpId="8"/>
      <p:bldP build="whole" bldLvl="1" animBg="1" rev="0" advAuto="0" spid="231" grpId="6"/>
      <p:bldP build="whole" bldLvl="1" animBg="1" rev="0" advAuto="0" spid="227" grpId="5"/>
    </p:bld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7" name="Image" descr="Image"/>
          <p:cNvPicPr>
            <a:picLocks noChangeAspect="1"/>
          </p:cNvPicPr>
          <p:nvPr/>
        </p:nvPicPr>
        <p:blipFill>
          <a:blip r:embed="rId3">
            <a:extLst/>
          </a:blip>
          <a:stretch>
            <a:fillRect/>
          </a:stretch>
        </p:blipFill>
        <p:spPr>
          <a:xfrm>
            <a:off x="468620" y="3043518"/>
            <a:ext cx="12048697" cy="7628964"/>
          </a:xfrm>
          <a:prstGeom prst="rect">
            <a:avLst/>
          </a:prstGeom>
          <a:ln w="12700">
            <a:miter lim="400000"/>
          </a:ln>
        </p:spPr>
      </p:pic>
      <p:pic>
        <p:nvPicPr>
          <p:cNvPr id="248" name="Image" descr="Image"/>
          <p:cNvPicPr>
            <a:picLocks noChangeAspect="1"/>
          </p:cNvPicPr>
          <p:nvPr/>
        </p:nvPicPr>
        <p:blipFill>
          <a:blip r:embed="rId4">
            <a:extLst/>
          </a:blip>
          <a:stretch>
            <a:fillRect/>
          </a:stretch>
        </p:blipFill>
        <p:spPr>
          <a:xfrm>
            <a:off x="12938201" y="3043518"/>
            <a:ext cx="11059438" cy="7628964"/>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252" name="Image" descr="Image"/>
          <p:cNvPicPr>
            <a:picLocks noChangeAspect="1"/>
          </p:cNvPicPr>
          <p:nvPr/>
        </p:nvPicPr>
        <p:blipFill>
          <a:blip r:embed="rId3">
            <a:extLst/>
          </a:blip>
          <a:stretch>
            <a:fillRect/>
          </a:stretch>
        </p:blipFill>
        <p:spPr>
          <a:xfrm>
            <a:off x="3299941" y="0"/>
            <a:ext cx="17784119" cy="13716000"/>
          </a:xfrm>
          <a:prstGeom prst="rect">
            <a:avLst/>
          </a:prstGeom>
          <a:ln w="12700">
            <a:miter lim="400000"/>
          </a:ln>
        </p:spPr>
      </p:pic>
      <p:pic>
        <p:nvPicPr>
          <p:cNvPr id="253" name="Bowl of pappardelle pasta with parsley butter, roasted hazelnuts and shaved parmesan cheese" descr="Bowl of pappardelle pasta with parsley butter, roasted hazelnuts and shaved parmesan cheese"/>
          <p:cNvPicPr>
            <a:picLocks noChangeAspect="1"/>
          </p:cNvPicPr>
          <p:nvPr>
            <p:ph type="pic" idx="21"/>
          </p:nvPr>
        </p:nvPicPr>
        <p:blipFill>
          <a:blip r:embed="rId4">
            <a:extLst/>
          </a:blip>
          <a:srcRect l="6753" t="0" r="11655" b="0"/>
          <a:stretch>
            <a:fillRect/>
          </a:stretch>
        </p:blipFill>
        <p:spPr>
          <a:xfrm>
            <a:off x="10295047" y="2522880"/>
            <a:ext cx="3227035" cy="4656554"/>
          </a:xfrm>
          <a:prstGeom prst="rect">
            <a:avLst/>
          </a:prstGeom>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253"/>
                                        </p:tgtEl>
                                        <p:attrNameLst>
                                          <p:attrName>style.visibility</p:attrName>
                                        </p:attrNameLst>
                                      </p:cBhvr>
                                      <p:to>
                                        <p:strVal val="visible"/>
                                      </p:to>
                                    </p:set>
                                    <p:anim calcmode="lin" valueType="num">
                                      <p:cBhvr>
                                        <p:cTn id="7" dur="500" fill="hold"/>
                                        <p:tgtEl>
                                          <p:spTgt spid="253"/>
                                        </p:tgtEl>
                                        <p:attrNameLst>
                                          <p:attrName>ppt_w</p:attrName>
                                        </p:attrNameLst>
                                      </p:cBhvr>
                                      <p:tavLst>
                                        <p:tav tm="0">
                                          <p:val>
                                            <p:fltVal val="0"/>
                                          </p:val>
                                        </p:tav>
                                        <p:tav tm="100000">
                                          <p:val>
                                            <p:strVal val="#ppt_w"/>
                                          </p:val>
                                        </p:tav>
                                      </p:tavLst>
                                    </p:anim>
                                    <p:anim calcmode="lin" valueType="num">
                                      <p:cBhvr>
                                        <p:cTn id="8" dur="500" fill="hold"/>
                                        <p:tgtEl>
                                          <p:spTgt spid="253"/>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3" grpId="1"/>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7" name="Bowl of pappardelle pasta with parsley butter, roasted hazelnuts and shaved parmesan cheese" descr="Bowl of pappardelle pasta with parsley butter, roasted hazelnuts and shaved parmesan cheese"/>
          <p:cNvPicPr>
            <a:picLocks noChangeAspect="1"/>
          </p:cNvPicPr>
          <p:nvPr>
            <p:ph type="pic" idx="21"/>
          </p:nvPr>
        </p:nvPicPr>
        <p:blipFill>
          <a:blip r:embed="rId3">
            <a:extLst/>
          </a:blip>
          <a:srcRect l="6753" t="0" r="11655" b="0"/>
          <a:stretch>
            <a:fillRect/>
          </a:stretch>
        </p:blipFill>
        <p:spPr>
          <a:xfrm>
            <a:off x="8120062" y="396515"/>
            <a:ext cx="8143876" cy="11751470"/>
          </a:xfrm>
          <a:prstGeom prst="rect">
            <a:avLst/>
          </a:prstGeom>
        </p:spPr>
      </p:pic>
      <p:sp>
        <p:nvSpPr>
          <p:cNvPr id="258" name="James Lind (1716 – 1794)"/>
          <p:cNvSpPr/>
          <p:nvPr/>
        </p:nvSpPr>
        <p:spPr>
          <a:xfrm>
            <a:off x="8120062" y="12249584"/>
            <a:ext cx="8143876" cy="936520"/>
          </a:xfrm>
          <a:prstGeom prst="roundRect">
            <a:avLst>
              <a:gd name="adj" fmla="val 0"/>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algn="l" defTabSz="825500">
              <a:defRPr b="1" sz="5200">
                <a:solidFill>
                  <a:srgbClr val="000000"/>
                </a:solidFill>
              </a:defRPr>
            </a:lvl1pPr>
          </a:lstStyle>
          <a:p>
            <a:pPr/>
            <a:r>
              <a:t>James Lind (1716 – 1794)</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2" name="Bowl of pappardelle pasta with parsley butter, roasted hazelnuts and shaved parmesan cheese" descr="Bowl of pappardelle pasta with parsley butter, roasted hazelnuts and shaved parmesan cheese"/>
          <p:cNvPicPr>
            <a:picLocks noChangeAspect="1"/>
          </p:cNvPicPr>
          <p:nvPr>
            <p:ph type="pic" idx="21"/>
          </p:nvPr>
        </p:nvPicPr>
        <p:blipFill>
          <a:blip r:embed="rId3">
            <a:extLst/>
          </a:blip>
          <a:srcRect l="6753" t="0" r="11655" b="0"/>
          <a:stretch>
            <a:fillRect/>
          </a:stretch>
        </p:blipFill>
        <p:spPr>
          <a:xfrm>
            <a:off x="3087270" y="396515"/>
            <a:ext cx="8143876" cy="11751470"/>
          </a:xfrm>
          <a:prstGeom prst="rect">
            <a:avLst/>
          </a:prstGeom>
        </p:spPr>
      </p:pic>
      <p:sp>
        <p:nvSpPr>
          <p:cNvPr id="263" name="James Lind"/>
          <p:cNvSpPr/>
          <p:nvPr/>
        </p:nvSpPr>
        <p:spPr>
          <a:xfrm>
            <a:off x="3087270" y="12249584"/>
            <a:ext cx="8143876" cy="936520"/>
          </a:xfrm>
          <a:prstGeom prst="roundRect">
            <a:avLst>
              <a:gd name="adj" fmla="val 0"/>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algn="l" defTabSz="825500">
              <a:defRPr b="1" sz="5200">
                <a:solidFill>
                  <a:srgbClr val="000000"/>
                </a:solidFill>
              </a:defRPr>
            </a:lvl1pPr>
          </a:lstStyle>
          <a:p>
            <a:pPr/>
            <a:r>
              <a:t>James Lind</a:t>
            </a:r>
          </a:p>
        </p:txBody>
      </p:sp>
      <p:grpSp>
        <p:nvGrpSpPr>
          <p:cNvPr id="266" name="Group"/>
          <p:cNvGrpSpPr/>
          <p:nvPr/>
        </p:nvGrpSpPr>
        <p:grpSpPr>
          <a:xfrm>
            <a:off x="13050341" y="423488"/>
            <a:ext cx="8382271" cy="12735642"/>
            <a:chOff x="0" y="0"/>
            <a:chExt cx="8382269" cy="12735641"/>
          </a:xfrm>
        </p:grpSpPr>
        <p:pic>
          <p:nvPicPr>
            <p:cNvPr id="264" name="Image" descr="Image"/>
            <p:cNvPicPr>
              <a:picLocks noChangeAspect="1"/>
            </p:cNvPicPr>
            <p:nvPr/>
          </p:nvPicPr>
          <p:blipFill>
            <a:blip r:embed="rId4">
              <a:extLst/>
            </a:blip>
            <a:stretch>
              <a:fillRect/>
            </a:stretch>
          </p:blipFill>
          <p:spPr>
            <a:xfrm>
              <a:off x="0" y="0"/>
              <a:ext cx="8382270" cy="11697523"/>
            </a:xfrm>
            <a:prstGeom prst="rect">
              <a:avLst/>
            </a:prstGeom>
            <a:ln w="12700" cap="flat">
              <a:noFill/>
              <a:miter lim="400000"/>
            </a:ln>
            <a:effectLst/>
          </p:spPr>
        </p:pic>
        <p:sp>
          <p:nvSpPr>
            <p:cNvPr id="265" name="Caption"/>
            <p:cNvSpPr/>
            <p:nvPr/>
          </p:nvSpPr>
          <p:spPr>
            <a:xfrm>
              <a:off x="0" y="11799122"/>
              <a:ext cx="8382270" cy="936520"/>
            </a:xfrm>
            <a:prstGeom prst="roundRect">
              <a:avLst>
                <a:gd name="adj" fmla="val 0"/>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lgn="l" defTabSz="825500">
                <a:defRPr b="1" sz="5200">
                  <a:solidFill>
                    <a:srgbClr val="000000"/>
                  </a:solidFill>
                </a:defRPr>
              </a:lvl1pPr>
            </a:lstStyle>
            <a:p>
              <a:pPr/>
              <a:r>
                <a:t>Albert Szent-Györgyi</a:t>
              </a:r>
            </a:p>
          </p:txBody>
        </p:sp>
      </p:gr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0" name="Bowl of pappardelle pasta with parsley butter, roasted hazelnuts and shaved parmesan cheese" descr="Bowl of pappardelle pasta with parsley butter, roasted hazelnuts and shaved parmesan cheese"/>
          <p:cNvPicPr>
            <a:picLocks noChangeAspect="1"/>
          </p:cNvPicPr>
          <p:nvPr>
            <p:ph type="pic" idx="21"/>
          </p:nvPr>
        </p:nvPicPr>
        <p:blipFill>
          <a:blip r:embed="rId3">
            <a:alphaModFix amt="20000"/>
            <a:extLst/>
          </a:blip>
          <a:srcRect l="6753" t="0" r="11655" b="0"/>
          <a:stretch>
            <a:fillRect/>
          </a:stretch>
        </p:blipFill>
        <p:spPr>
          <a:xfrm>
            <a:off x="3087270" y="396515"/>
            <a:ext cx="8143876" cy="11751470"/>
          </a:xfrm>
          <a:prstGeom prst="rect">
            <a:avLst/>
          </a:prstGeom>
        </p:spPr>
      </p:pic>
      <p:pic>
        <p:nvPicPr>
          <p:cNvPr id="271" name="Image" descr="Image"/>
          <p:cNvPicPr>
            <a:picLocks noChangeAspect="1"/>
          </p:cNvPicPr>
          <p:nvPr/>
        </p:nvPicPr>
        <p:blipFill>
          <a:blip r:embed="rId4">
            <a:alphaModFix amt="20000"/>
            <a:extLst/>
          </a:blip>
          <a:stretch>
            <a:fillRect/>
          </a:stretch>
        </p:blipFill>
        <p:spPr>
          <a:xfrm>
            <a:off x="13050341" y="423488"/>
            <a:ext cx="8382271" cy="11697523"/>
          </a:xfrm>
          <a:prstGeom prst="rect">
            <a:avLst/>
          </a:prstGeom>
          <a:ln w="12700">
            <a:miter lim="400000"/>
          </a:ln>
        </p:spPr>
      </p:pic>
      <p:pic>
        <p:nvPicPr>
          <p:cNvPr id="272" name="Image" descr="Image"/>
          <p:cNvPicPr>
            <a:picLocks noChangeAspect="1"/>
          </p:cNvPicPr>
          <p:nvPr/>
        </p:nvPicPr>
        <p:blipFill>
          <a:blip r:embed="rId5">
            <a:extLst/>
          </a:blip>
          <a:stretch>
            <a:fillRect/>
          </a:stretch>
        </p:blipFill>
        <p:spPr>
          <a:xfrm>
            <a:off x="6334653" y="1879239"/>
            <a:ext cx="11714694" cy="8786021"/>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276" name="scurvy"/>
          <p:cNvGraphicFramePr/>
          <p:nvPr/>
        </p:nvGraphicFramePr>
        <p:xfrm>
          <a:off x="914975" y="998426"/>
          <a:ext cx="22566750" cy="11725195"/>
        </p:xfrm>
        <a:graphic xmlns:a="http://schemas.openxmlformats.org/drawingml/2006/main">
          <a:graphicData uri="http://schemas.openxmlformats.org/drawingml/2006/table">
            <a:tbl>
              <a:tblPr firstCol="1" firstRow="1" lastCol="0" lastRow="0" bandCol="0" bandRow="1" rtl="0">
                <a:tableStyleId>{2708684C-4D16-4618-839F-0558EEFCDFE6}</a:tableStyleId>
              </a:tblPr>
              <a:tblGrid>
                <a:gridCol w="1027320"/>
                <a:gridCol w="2108007"/>
                <a:gridCol w="10286543"/>
                <a:gridCol w="1473974"/>
                <a:gridCol w="1614360"/>
                <a:gridCol w="3081960"/>
                <a:gridCol w="1400891"/>
                <a:gridCol w="1560992"/>
              </a:tblGrid>
              <a:tr h="825017">
                <a:tc gridSpan="8">
                  <a:txBody>
                    <a:bodyPr/>
                    <a:lstStyle/>
                    <a:p>
                      <a:pPr>
                        <a:defRPr b="0"/>
                      </a:pPr>
                      <a:r>
                        <a:rPr sz="4600"/>
                        <a:t>scurvy</a:t>
                      </a:r>
                    </a:p>
                  </a:txBody>
                  <a:tcPr marL="71437" marR="71437" marT="71437" marB="71437" anchor="ctr" anchorCtr="0" horzOverflow="overflow">
                    <a:lnL/>
                    <a:lnR/>
                    <a:lnT/>
                    <a:lnB w="12700">
                      <a:solidFill>
                        <a:srgbClr val="6C6C6C"/>
                      </a:solidFill>
                      <a:miter lim="400000"/>
                    </a:lnB>
                    <a:solidFill>
                      <a:srgbClr val="000000">
                        <a:alpha val="0"/>
                      </a:srgbClr>
                    </a:solidFill>
                  </a:tcPr>
                </a:tc>
                <a:tc hMerge="1">
                  <a:tcPr/>
                </a:tc>
                <a:tc hMerge="1">
                  <a:tcPr/>
                </a:tc>
                <a:tc hMerge="1">
                  <a:tcPr/>
                </a:tc>
                <a:tc hMerge="1">
                  <a:tcPr/>
                </a:tc>
                <a:tc hMerge="1">
                  <a:tcPr/>
                </a:tc>
                <a:tc hMerge="1">
                  <a:tcPr/>
                </a:tc>
                <a:tc hMerge="1">
                  <a:tcPr/>
                </a:tc>
              </a:tr>
              <a:tr h="998691">
                <a:tc>
                  <a:txBody>
                    <a:bodyPr/>
                    <a:lstStyle/>
                    <a:p>
                      <a:pPr>
                        <a:defRPr b="0"/>
                      </a:pPr>
                      <a:r>
                        <a:rPr b="1" sz="2800"/>
                        <a:t>study_id</a:t>
                      </a:r>
                    </a:p>
                  </a:txBody>
                  <a:tcPr marL="50800" marR="50800" marT="50800" marB="50800" anchor="ctr" anchorCtr="0" horzOverflow="overflow">
                    <a:lnR w="12700">
                      <a:solidFill>
                        <a:srgbClr val="000000"/>
                      </a:solidFill>
                      <a:miter lim="400000"/>
                    </a:lnR>
                    <a:lnT w="12700">
                      <a:solidFill>
                        <a:srgbClr val="6C6C6C"/>
                      </a:solidFill>
                      <a:miter lim="400000"/>
                    </a:lnT>
                    <a:lnB w="12700">
                      <a:solidFill>
                        <a:srgbClr val="000000"/>
                      </a:solidFill>
                      <a:miter lim="400000"/>
                    </a:lnB>
                    <a:solidFill>
                      <a:srgbClr val="D6DCE0"/>
                    </a:solidFill>
                  </a:tcPr>
                </a:tc>
                <a:tc>
                  <a:txBody>
                    <a:bodyPr/>
                    <a:lstStyle/>
                    <a:p>
                      <a:pPr/>
                      <a:r>
                        <a:rPr b="1" sz="2800"/>
                        <a:t>treatment</a:t>
                      </a:r>
                    </a:p>
                  </a:txBody>
                  <a:tcPr marL="50800" marR="50800" marT="50800" marB="50800" anchor="ctr" anchorCtr="0" horzOverflow="overflow">
                    <a:lnL w="12700">
                      <a:solidFill>
                        <a:srgbClr val="000000"/>
                      </a:solidFill>
                      <a:miter lim="400000"/>
                    </a:lnL>
                    <a:lnT w="12700">
                      <a:solidFill>
                        <a:srgbClr val="6C6C6C"/>
                      </a:solidFill>
                      <a:miter lim="400000"/>
                    </a:lnT>
                    <a:lnB w="12700">
                      <a:solidFill>
                        <a:srgbClr val="000000"/>
                      </a:solidFill>
                      <a:miter lim="400000"/>
                    </a:lnB>
                    <a:solidFill>
                      <a:srgbClr val="D6DCE0"/>
                    </a:solidFill>
                  </a:tcPr>
                </a:tc>
                <a:tc>
                  <a:txBody>
                    <a:bodyPr/>
                    <a:lstStyle/>
                    <a:p>
                      <a:pPr/>
                      <a:r>
                        <a:rPr b="1" sz="2800"/>
                        <a:t>dosing_regimen_for_scurvy</a:t>
                      </a:r>
                    </a:p>
                  </a:txBody>
                  <a:tcPr marL="50800" marR="50800" marT="50800" marB="50800" anchor="ctr" anchorCtr="0" horzOverflow="overflow">
                    <a:lnT w="12700">
                      <a:solidFill>
                        <a:srgbClr val="6C6C6C"/>
                      </a:solidFill>
                      <a:miter lim="400000"/>
                    </a:lnT>
                    <a:lnB w="12700">
                      <a:solidFill>
                        <a:srgbClr val="000000"/>
                      </a:solidFill>
                      <a:miter lim="400000"/>
                    </a:lnB>
                    <a:solidFill>
                      <a:srgbClr val="D6DCE0"/>
                    </a:solidFill>
                  </a:tcPr>
                </a:tc>
                <a:tc>
                  <a:txBody>
                    <a:bodyPr/>
                    <a:lstStyle/>
                    <a:p>
                      <a:pPr/>
                      <a:r>
                        <a:rPr b="1" sz="2800"/>
                        <a:t>gum_rot_d6</a:t>
                      </a:r>
                    </a:p>
                  </a:txBody>
                  <a:tcPr marL="50800" marR="50800" marT="50800" marB="50800" anchor="ctr" anchorCtr="0" horzOverflow="overflow">
                    <a:lnT w="12700">
                      <a:solidFill>
                        <a:srgbClr val="6C6C6C"/>
                      </a:solidFill>
                      <a:miter lim="400000"/>
                    </a:lnT>
                    <a:lnB w="12700">
                      <a:solidFill>
                        <a:srgbClr val="000000"/>
                      </a:solidFill>
                      <a:miter lim="400000"/>
                    </a:lnB>
                    <a:solidFill>
                      <a:srgbClr val="D6DCE0"/>
                    </a:solidFill>
                  </a:tcPr>
                </a:tc>
                <a:tc>
                  <a:txBody>
                    <a:bodyPr/>
                    <a:lstStyle/>
                    <a:p>
                      <a:pPr/>
                      <a:r>
                        <a:rPr b="1" sz="2800"/>
                        <a:t>skin_sores_d6</a:t>
                      </a:r>
                    </a:p>
                  </a:txBody>
                  <a:tcPr marL="50800" marR="50800" marT="50800" marB="50800" anchor="ctr" anchorCtr="0" horzOverflow="overflow">
                    <a:lnT w="12700">
                      <a:solidFill>
                        <a:srgbClr val="6C6C6C"/>
                      </a:solidFill>
                      <a:miter lim="400000"/>
                    </a:lnT>
                    <a:lnB w="12700">
                      <a:solidFill>
                        <a:srgbClr val="000000"/>
                      </a:solidFill>
                      <a:miter lim="400000"/>
                    </a:lnB>
                    <a:solidFill>
                      <a:srgbClr val="D6DCE0"/>
                    </a:solidFill>
                  </a:tcPr>
                </a:tc>
                <a:tc>
                  <a:txBody>
                    <a:bodyPr/>
                    <a:lstStyle/>
                    <a:p>
                      <a:pPr/>
                      <a:r>
                        <a:rPr b="1" sz="2800"/>
                        <a:t>weakness_of_the_knees_d6</a:t>
                      </a:r>
                    </a:p>
                  </a:txBody>
                  <a:tcPr marL="50800" marR="50800" marT="50800" marB="50800" anchor="ctr" anchorCtr="0" horzOverflow="overflow">
                    <a:lnT w="12700">
                      <a:solidFill>
                        <a:srgbClr val="6C6C6C"/>
                      </a:solidFill>
                      <a:miter lim="400000"/>
                    </a:lnT>
                    <a:lnB w="12700">
                      <a:solidFill>
                        <a:srgbClr val="000000"/>
                      </a:solidFill>
                      <a:miter lim="400000"/>
                    </a:lnB>
                    <a:solidFill>
                      <a:srgbClr val="D6DCE0"/>
                    </a:solidFill>
                  </a:tcPr>
                </a:tc>
                <a:tc>
                  <a:txBody>
                    <a:bodyPr/>
                    <a:lstStyle/>
                    <a:p>
                      <a:pPr/>
                      <a:r>
                        <a:rPr b="1" sz="2800"/>
                        <a:t>lassitude_d6</a:t>
                      </a:r>
                    </a:p>
                  </a:txBody>
                  <a:tcPr marL="50800" marR="50800" marT="50800" marB="50800" anchor="ctr" anchorCtr="0" horzOverflow="overflow">
                    <a:lnT w="12700">
                      <a:solidFill>
                        <a:srgbClr val="6C6C6C"/>
                      </a:solidFill>
                      <a:miter lim="400000"/>
                    </a:lnT>
                    <a:lnB w="12700">
                      <a:solidFill>
                        <a:srgbClr val="000000"/>
                      </a:solidFill>
                      <a:miter lim="400000"/>
                    </a:lnB>
                    <a:solidFill>
                      <a:srgbClr val="D6DCE0"/>
                    </a:solidFill>
                  </a:tcPr>
                </a:tc>
                <a:tc>
                  <a:txBody>
                    <a:bodyPr/>
                    <a:lstStyle/>
                    <a:p>
                      <a:pPr/>
                      <a:r>
                        <a:rPr b="1" sz="2800"/>
                        <a:t>fit_for_duty_d6</a:t>
                      </a:r>
                    </a:p>
                  </a:txBody>
                  <a:tcPr marL="50800" marR="50800" marT="50800" marB="50800" anchor="ctr" anchorCtr="0" horzOverflow="overflow">
                    <a:lnR w="12700">
                      <a:solidFill>
                        <a:srgbClr val="6C6C6C"/>
                      </a:solidFill>
                      <a:miter lim="400000"/>
                    </a:lnR>
                    <a:lnT w="12700">
                      <a:solidFill>
                        <a:srgbClr val="6C6C6C"/>
                      </a:solidFill>
                      <a:miter lim="400000"/>
                    </a:lnT>
                    <a:lnB w="12700">
                      <a:solidFill>
                        <a:srgbClr val="000000"/>
                      </a:solidFill>
                      <a:miter lim="400000"/>
                    </a:lnB>
                    <a:solidFill>
                      <a:srgbClr val="D6DCE0"/>
                    </a:solidFill>
                  </a:tcPr>
                </a:tc>
              </a:tr>
              <a:tr h="964845">
                <a:tc>
                  <a:txBody>
                    <a:bodyPr/>
                    <a:lstStyle/>
                    <a:p>
                      <a:pPr>
                        <a:defRPr b="0"/>
                      </a:pPr>
                      <a:r>
                        <a:rPr b="1" sz="2800"/>
                        <a:t>1</a:t>
                      </a:r>
                    </a:p>
                  </a:txBody>
                  <a:tcPr marL="50800" marR="50800" marT="50800" marB="50800" anchor="ctr" anchorCtr="0" horzOverflow="overflow">
                    <a:lnT w="12700">
                      <a:solidFill>
                        <a:srgbClr val="000000"/>
                      </a:solidFill>
                      <a:miter lim="400000"/>
                    </a:lnT>
                  </a:tcPr>
                </a:tc>
                <a:tc>
                  <a:txBody>
                    <a:bodyPr/>
                    <a:lstStyle/>
                    <a:p>
                      <a:pPr/>
                      <a:r>
                        <a:rPr sz="2800"/>
                        <a:t>cider</a:t>
                      </a:r>
                    </a:p>
                  </a:txBody>
                  <a:tcPr marL="50800" marR="50800" marT="50800" marB="50800" anchor="ctr" anchorCtr="0" horzOverflow="overflow">
                    <a:lnT w="12700">
                      <a:solidFill>
                        <a:srgbClr val="000000"/>
                      </a:solidFill>
                      <a:miter lim="400000"/>
                    </a:lnT>
                    <a:noFill/>
                  </a:tcPr>
                </a:tc>
                <a:tc>
                  <a:txBody>
                    <a:bodyPr/>
                    <a:lstStyle/>
                    <a:p>
                      <a:pPr/>
                      <a:r>
                        <a:rPr sz="2800"/>
                        <a:t>1 quart per day</a:t>
                      </a:r>
                    </a:p>
                  </a:txBody>
                  <a:tcPr marL="50800" marR="50800" marT="50800" marB="50800" anchor="ctr" anchorCtr="0" horzOverflow="overflow">
                    <a:lnT w="12700">
                      <a:solidFill>
                        <a:srgbClr val="000000"/>
                      </a:solidFill>
                      <a:miter lim="400000"/>
                    </a:lnT>
                    <a:noFill/>
                  </a:tcPr>
                </a:tc>
                <a:tc>
                  <a:txBody>
                    <a:bodyPr/>
                    <a:lstStyle/>
                    <a:p>
                      <a:pPr/>
                      <a:r>
                        <a:rPr sz="2800"/>
                        <a:t>2_moderate</a:t>
                      </a:r>
                    </a:p>
                  </a:txBody>
                  <a:tcPr marL="50800" marR="50800" marT="50800" marB="50800" anchor="ctr" anchorCtr="0" horzOverflow="overflow">
                    <a:lnT w="12700">
                      <a:solidFill>
                        <a:srgbClr val="000000"/>
                      </a:solidFill>
                      <a:miter lim="400000"/>
                    </a:lnT>
                    <a:noFill/>
                  </a:tcPr>
                </a:tc>
                <a:tc>
                  <a:txBody>
                    <a:bodyPr/>
                    <a:lstStyle/>
                    <a:p>
                      <a:pPr/>
                      <a:r>
                        <a:rPr sz="2800"/>
                        <a:t>2_moderate</a:t>
                      </a:r>
                    </a:p>
                  </a:txBody>
                  <a:tcPr marL="50800" marR="50800" marT="50800" marB="50800" anchor="ctr" anchorCtr="0" horzOverflow="overflow">
                    <a:lnT w="12700">
                      <a:solidFill>
                        <a:srgbClr val="000000"/>
                      </a:solidFill>
                      <a:miter lim="400000"/>
                    </a:lnT>
                    <a:noFill/>
                  </a:tcPr>
                </a:tc>
                <a:tc>
                  <a:txBody>
                    <a:bodyPr/>
                    <a:lstStyle/>
                    <a:p>
                      <a:pPr/>
                      <a:r>
                        <a:rPr sz="2800"/>
                        <a:t>2_moderate</a:t>
                      </a:r>
                    </a:p>
                  </a:txBody>
                  <a:tcPr marL="50800" marR="50800" marT="50800" marB="50800" anchor="ctr" anchorCtr="0" horzOverflow="overflow">
                    <a:lnT w="12700">
                      <a:solidFill>
                        <a:srgbClr val="000000"/>
                      </a:solidFill>
                      <a:miter lim="400000"/>
                    </a:lnT>
                    <a:noFill/>
                  </a:tcPr>
                </a:tc>
                <a:tc>
                  <a:txBody>
                    <a:bodyPr/>
                    <a:lstStyle/>
                    <a:p>
                      <a:pPr/>
                      <a:r>
                        <a:rPr sz="2800"/>
                        <a:t>2_moderate</a:t>
                      </a:r>
                    </a:p>
                  </a:txBody>
                  <a:tcPr marL="50800" marR="50800" marT="50800" marB="50800" anchor="ctr" anchorCtr="0" horzOverflow="overflow">
                    <a:lnT w="12700">
                      <a:solidFill>
                        <a:srgbClr val="000000"/>
                      </a:solidFill>
                      <a:miter lim="400000"/>
                    </a:lnT>
                    <a:noFill/>
                  </a:tcPr>
                </a:tc>
                <a:tc>
                  <a:txBody>
                    <a:bodyPr/>
                    <a:lstStyle/>
                    <a:p>
                      <a:pPr/>
                      <a:r>
                        <a:rPr sz="2800"/>
                        <a:t>0_no</a:t>
                      </a:r>
                    </a:p>
                  </a:txBody>
                  <a:tcPr marL="50800" marR="50800" marT="50800" marB="50800" anchor="ctr" anchorCtr="0" horzOverflow="overflow">
                    <a:lnR w="12700">
                      <a:solidFill>
                        <a:srgbClr val="6C6C6C"/>
                      </a:solidFill>
                      <a:miter lim="400000"/>
                    </a:lnR>
                    <a:lnT w="12700">
                      <a:solidFill>
                        <a:srgbClr val="000000"/>
                      </a:solidFill>
                      <a:miter lim="400000"/>
                    </a:lnT>
                    <a:noFill/>
                  </a:tcPr>
                </a:tc>
              </a:tr>
              <a:tr h="964845">
                <a:tc>
                  <a:txBody>
                    <a:bodyPr/>
                    <a:lstStyle/>
                    <a:p>
                      <a:pPr>
                        <a:defRPr b="0"/>
                      </a:pPr>
                      <a:r>
                        <a:rPr b="1" sz="2800"/>
                        <a:t>2</a:t>
                      </a:r>
                    </a:p>
                  </a:txBody>
                  <a:tcPr marL="50800" marR="50800" marT="50800" marB="50800" anchor="ctr" anchorCtr="0" horzOverflow="overflow"/>
                </a:tc>
                <a:tc>
                  <a:txBody>
                    <a:bodyPr/>
                    <a:lstStyle/>
                    <a:p>
                      <a:pPr/>
                      <a:r>
                        <a:rPr sz="2800"/>
                        <a:t>cider</a:t>
                      </a:r>
                    </a:p>
                  </a:txBody>
                  <a:tcPr marL="50800" marR="50800" marT="50800" marB="50800" anchor="ctr" anchorCtr="0" horzOverflow="overflow">
                    <a:solidFill>
                      <a:srgbClr val="EDEEEE"/>
                    </a:solidFill>
                  </a:tcPr>
                </a:tc>
                <a:tc>
                  <a:txBody>
                    <a:bodyPr/>
                    <a:lstStyle/>
                    <a:p>
                      <a:pPr/>
                      <a:r>
                        <a:rPr sz="2800"/>
                        <a:t>1 quart per day</a:t>
                      </a:r>
                    </a:p>
                  </a:txBody>
                  <a:tcPr marL="50800" marR="50800" marT="50800" marB="50800" anchor="ctr" anchorCtr="0" horzOverflow="overflow">
                    <a:solidFill>
                      <a:srgbClr val="EDEEEE"/>
                    </a:solidFill>
                  </a:tcPr>
                </a:tc>
                <a:tc>
                  <a:txBody>
                    <a:bodyPr/>
                    <a:lstStyle/>
                    <a:p>
                      <a:pPr/>
                      <a:r>
                        <a:rPr sz="2800"/>
                        <a:t>2_moderate</a:t>
                      </a:r>
                    </a:p>
                  </a:txBody>
                  <a:tcPr marL="50800" marR="50800" marT="50800" marB="50800" anchor="ctr" anchorCtr="0" horzOverflow="overflow">
                    <a:solidFill>
                      <a:srgbClr val="EDEEEE"/>
                    </a:solidFill>
                  </a:tcPr>
                </a:tc>
                <a:tc>
                  <a:txBody>
                    <a:bodyPr/>
                    <a:lstStyle/>
                    <a:p>
                      <a:pPr/>
                      <a:r>
                        <a:rPr sz="2800"/>
                        <a:t>1_mild</a:t>
                      </a:r>
                    </a:p>
                  </a:txBody>
                  <a:tcPr marL="50800" marR="50800" marT="50800" marB="50800" anchor="ctr" anchorCtr="0" horzOverflow="overflow">
                    <a:solidFill>
                      <a:srgbClr val="EDEEEE"/>
                    </a:solidFill>
                  </a:tcPr>
                </a:tc>
                <a:tc>
                  <a:txBody>
                    <a:bodyPr/>
                    <a:lstStyle/>
                    <a:p>
                      <a:pPr/>
                      <a:r>
                        <a:rPr sz="2800"/>
                        <a:t>2_moderate</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0_no</a:t>
                      </a:r>
                    </a:p>
                  </a:txBody>
                  <a:tcPr marL="50800" marR="50800" marT="50800" marB="50800" anchor="ctr" anchorCtr="0" horzOverflow="overflow">
                    <a:lnR w="12700">
                      <a:solidFill>
                        <a:srgbClr val="6C6C6C"/>
                      </a:solidFill>
                      <a:miter lim="400000"/>
                    </a:lnR>
                    <a:solidFill>
                      <a:srgbClr val="EDEEEE"/>
                    </a:solidFill>
                  </a:tcPr>
                </a:tc>
              </a:tr>
              <a:tr h="964845">
                <a:tc>
                  <a:txBody>
                    <a:bodyPr/>
                    <a:lstStyle/>
                    <a:p>
                      <a:pPr>
                        <a:defRPr b="0"/>
                      </a:pPr>
                      <a:r>
                        <a:rPr b="1" sz="2800"/>
                        <a:t>3</a:t>
                      </a:r>
                    </a:p>
                  </a:txBody>
                  <a:tcPr marL="50800" marR="50800" marT="50800" marB="50800" anchor="ctr" anchorCtr="0" horzOverflow="overflow"/>
                </a:tc>
                <a:tc>
                  <a:txBody>
                    <a:bodyPr/>
                    <a:lstStyle/>
                    <a:p>
                      <a:pPr/>
                      <a:r>
                        <a:rPr sz="2800"/>
                        <a:t>dilute_sulfuric_acid</a:t>
                      </a:r>
                    </a:p>
                  </a:txBody>
                  <a:tcPr marL="50800" marR="50800" marT="50800" marB="50800" anchor="ctr" anchorCtr="0" horzOverflow="overflow">
                    <a:noFill/>
                  </a:tcPr>
                </a:tc>
                <a:tc>
                  <a:txBody>
                    <a:bodyPr/>
                    <a:lstStyle/>
                    <a:p>
                      <a:pPr/>
                      <a:r>
                        <a:rPr sz="2800"/>
                        <a:t>25 drops of elixir of vitriol, three times a day</a:t>
                      </a:r>
                    </a:p>
                  </a:txBody>
                  <a:tcPr marL="50800" marR="50800" marT="50800" marB="50800" anchor="ctr" anchorCtr="0" horzOverflow="overflow">
                    <a:noFill/>
                  </a:tcPr>
                </a:tc>
                <a:tc>
                  <a:txBody>
                    <a:bodyPr/>
                    <a:lstStyle/>
                    <a:p>
                      <a:pPr/>
                      <a:r>
                        <a:rPr sz="2800"/>
                        <a:t>1_mild</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0_no</a:t>
                      </a:r>
                    </a:p>
                  </a:txBody>
                  <a:tcPr marL="50800" marR="50800" marT="50800" marB="50800" anchor="ctr" anchorCtr="0" horzOverflow="overflow">
                    <a:lnR w="12700">
                      <a:solidFill>
                        <a:srgbClr val="6C6C6C"/>
                      </a:solidFill>
                      <a:miter lim="400000"/>
                    </a:lnR>
                    <a:noFill/>
                  </a:tcPr>
                </a:tc>
              </a:tr>
              <a:tr h="964845">
                <a:tc>
                  <a:txBody>
                    <a:bodyPr/>
                    <a:lstStyle/>
                    <a:p>
                      <a:pPr>
                        <a:defRPr b="0"/>
                      </a:pPr>
                      <a:r>
                        <a:rPr b="1" sz="2800"/>
                        <a:t>4</a:t>
                      </a:r>
                    </a:p>
                  </a:txBody>
                  <a:tcPr marL="50800" marR="50800" marT="50800" marB="50800" anchor="ctr" anchorCtr="0" horzOverflow="overflow"/>
                </a:tc>
                <a:tc>
                  <a:txBody>
                    <a:bodyPr/>
                    <a:lstStyle/>
                    <a:p>
                      <a:pPr/>
                      <a:r>
                        <a:rPr sz="2800"/>
                        <a:t>dilute_sulfuric_acid</a:t>
                      </a:r>
                    </a:p>
                  </a:txBody>
                  <a:tcPr marL="50800" marR="50800" marT="50800" marB="50800" anchor="ctr" anchorCtr="0" horzOverflow="overflow">
                    <a:solidFill>
                      <a:srgbClr val="EDEEEE"/>
                    </a:solidFill>
                  </a:tcPr>
                </a:tc>
                <a:tc>
                  <a:txBody>
                    <a:bodyPr/>
                    <a:lstStyle/>
                    <a:p>
                      <a:pPr/>
                      <a:r>
                        <a:rPr sz="2800"/>
                        <a:t>25 drops of elixir of vitriol, three times a day</a:t>
                      </a:r>
                    </a:p>
                  </a:txBody>
                  <a:tcPr marL="50800" marR="50800" marT="50800" marB="50800" anchor="ctr" anchorCtr="0" horzOverflow="overflow">
                    <a:solidFill>
                      <a:srgbClr val="EDEEEE"/>
                    </a:solidFill>
                  </a:tcPr>
                </a:tc>
                <a:tc>
                  <a:txBody>
                    <a:bodyPr/>
                    <a:lstStyle/>
                    <a:p>
                      <a:pPr/>
                      <a:r>
                        <a:rPr sz="2800"/>
                        <a:t>2_moderate</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0_no</a:t>
                      </a:r>
                    </a:p>
                  </a:txBody>
                  <a:tcPr marL="50800" marR="50800" marT="50800" marB="50800" anchor="ctr" anchorCtr="0" horzOverflow="overflow">
                    <a:lnR w="12700">
                      <a:solidFill>
                        <a:srgbClr val="6C6C6C"/>
                      </a:solidFill>
                      <a:miter lim="400000"/>
                    </a:lnR>
                    <a:solidFill>
                      <a:srgbClr val="EDEEEE"/>
                    </a:solidFill>
                  </a:tcPr>
                </a:tc>
              </a:tr>
              <a:tr h="721203">
                <a:tc>
                  <a:txBody>
                    <a:bodyPr/>
                    <a:lstStyle/>
                    <a:p>
                      <a:pPr>
                        <a:defRPr b="0"/>
                      </a:pPr>
                      <a:r>
                        <a:rPr b="1" sz="2800"/>
                        <a:t>5</a:t>
                      </a:r>
                    </a:p>
                  </a:txBody>
                  <a:tcPr marL="50800" marR="50800" marT="50800" marB="50800" anchor="ctr" anchorCtr="0" horzOverflow="overflow"/>
                </a:tc>
                <a:tc>
                  <a:txBody>
                    <a:bodyPr/>
                    <a:lstStyle/>
                    <a:p>
                      <a:pPr/>
                      <a:r>
                        <a:rPr sz="2800"/>
                        <a:t>vinegar</a:t>
                      </a:r>
                    </a:p>
                  </a:txBody>
                  <a:tcPr marL="50800" marR="50800" marT="50800" marB="50800" anchor="ctr" anchorCtr="0" horzOverflow="overflow">
                    <a:noFill/>
                  </a:tcPr>
                </a:tc>
                <a:tc>
                  <a:txBody>
                    <a:bodyPr/>
                    <a:lstStyle/>
                    <a:p>
                      <a:pPr/>
                      <a:r>
                        <a:rPr sz="2800"/>
                        <a:t>two spoonfuls, three times daily</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0_no</a:t>
                      </a:r>
                    </a:p>
                  </a:txBody>
                  <a:tcPr marL="50800" marR="50800" marT="50800" marB="50800" anchor="ctr" anchorCtr="0" horzOverflow="overflow">
                    <a:lnR w="12700">
                      <a:solidFill>
                        <a:srgbClr val="6C6C6C"/>
                      </a:solidFill>
                      <a:miter lim="400000"/>
                    </a:lnR>
                    <a:noFill/>
                  </a:tcPr>
                </a:tc>
              </a:tr>
              <a:tr h="721203">
                <a:tc>
                  <a:txBody>
                    <a:bodyPr/>
                    <a:lstStyle/>
                    <a:p>
                      <a:pPr>
                        <a:defRPr b="0"/>
                      </a:pPr>
                      <a:r>
                        <a:rPr b="1" sz="2800"/>
                        <a:t>6</a:t>
                      </a:r>
                    </a:p>
                  </a:txBody>
                  <a:tcPr marL="50800" marR="50800" marT="50800" marB="50800" anchor="ctr" anchorCtr="0" horzOverflow="overflow"/>
                </a:tc>
                <a:tc>
                  <a:txBody>
                    <a:bodyPr/>
                    <a:lstStyle/>
                    <a:p>
                      <a:pPr/>
                      <a:r>
                        <a:rPr sz="2800"/>
                        <a:t>vinegar</a:t>
                      </a:r>
                    </a:p>
                  </a:txBody>
                  <a:tcPr marL="50800" marR="50800" marT="50800" marB="50800" anchor="ctr" anchorCtr="0" horzOverflow="overflow">
                    <a:solidFill>
                      <a:srgbClr val="EDEEEE"/>
                    </a:solidFill>
                  </a:tcPr>
                </a:tc>
                <a:tc>
                  <a:txBody>
                    <a:bodyPr/>
                    <a:lstStyle/>
                    <a:p>
                      <a:pPr/>
                      <a:r>
                        <a:rPr sz="2800"/>
                        <a:t>two spoonfuls, three times daily</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0_no</a:t>
                      </a:r>
                    </a:p>
                  </a:txBody>
                  <a:tcPr marL="50800" marR="50800" marT="50800" marB="50800" anchor="ctr" anchorCtr="0" horzOverflow="overflow">
                    <a:lnR w="12700">
                      <a:solidFill>
                        <a:srgbClr val="6C6C6C"/>
                      </a:solidFill>
                      <a:miter lim="400000"/>
                    </a:lnR>
                    <a:solidFill>
                      <a:srgbClr val="EDEEEE"/>
                    </a:solidFill>
                  </a:tcPr>
                </a:tc>
              </a:tr>
              <a:tr h="721203">
                <a:tc>
                  <a:txBody>
                    <a:bodyPr/>
                    <a:lstStyle/>
                    <a:p>
                      <a:pPr>
                        <a:defRPr b="0"/>
                      </a:pPr>
                      <a:r>
                        <a:rPr b="1" sz="2800"/>
                        <a:t>7</a:t>
                      </a:r>
                    </a:p>
                  </a:txBody>
                  <a:tcPr marL="50800" marR="50800" marT="50800" marB="50800" anchor="ctr" anchorCtr="0" horzOverflow="overflow"/>
                </a:tc>
                <a:tc>
                  <a:txBody>
                    <a:bodyPr/>
                    <a:lstStyle/>
                    <a:p>
                      <a:pPr/>
                      <a:r>
                        <a:rPr sz="2800"/>
                        <a:t>sea_water</a:t>
                      </a:r>
                    </a:p>
                  </a:txBody>
                  <a:tcPr marL="50800" marR="50800" marT="50800" marB="50800" anchor="ctr" anchorCtr="0" horzOverflow="overflow">
                    <a:noFill/>
                  </a:tcPr>
                </a:tc>
                <a:tc>
                  <a:txBody>
                    <a:bodyPr/>
                    <a:lstStyle/>
                    <a:p>
                      <a:pPr/>
                      <a:r>
                        <a:rPr sz="2800"/>
                        <a:t>half pint daily</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0_no</a:t>
                      </a:r>
                    </a:p>
                  </a:txBody>
                  <a:tcPr marL="50800" marR="50800" marT="50800" marB="50800" anchor="ctr" anchorCtr="0" horzOverflow="overflow">
                    <a:lnR w="12700">
                      <a:solidFill>
                        <a:srgbClr val="6C6C6C"/>
                      </a:solidFill>
                      <a:miter lim="400000"/>
                    </a:lnR>
                    <a:noFill/>
                  </a:tcPr>
                </a:tc>
              </a:tr>
              <a:tr h="721203">
                <a:tc>
                  <a:txBody>
                    <a:bodyPr/>
                    <a:lstStyle/>
                    <a:p>
                      <a:pPr>
                        <a:defRPr b="0"/>
                      </a:pPr>
                      <a:r>
                        <a:rPr b="1" sz="2800"/>
                        <a:t>8</a:t>
                      </a:r>
                    </a:p>
                  </a:txBody>
                  <a:tcPr marL="50800" marR="50800" marT="50800" marB="50800" anchor="ctr" anchorCtr="0" horzOverflow="overflow"/>
                </a:tc>
                <a:tc>
                  <a:txBody>
                    <a:bodyPr/>
                    <a:lstStyle/>
                    <a:p>
                      <a:pPr/>
                      <a:r>
                        <a:rPr sz="2800"/>
                        <a:t>sea_water</a:t>
                      </a:r>
                    </a:p>
                  </a:txBody>
                  <a:tcPr marL="50800" marR="50800" marT="50800" marB="50800" anchor="ctr" anchorCtr="0" horzOverflow="overflow">
                    <a:solidFill>
                      <a:srgbClr val="EDEEEE"/>
                    </a:solidFill>
                  </a:tcPr>
                </a:tc>
                <a:tc>
                  <a:txBody>
                    <a:bodyPr/>
                    <a:lstStyle/>
                    <a:p>
                      <a:pPr/>
                      <a:r>
                        <a:rPr sz="2800"/>
                        <a:t>half pint daily</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3_severe</a:t>
                      </a:r>
                    </a:p>
                  </a:txBody>
                  <a:tcPr marL="50800" marR="50800" marT="50800" marB="50800" anchor="ctr" anchorCtr="0" horzOverflow="overflow">
                    <a:solidFill>
                      <a:srgbClr val="EDEEEE"/>
                    </a:solidFill>
                  </a:tcPr>
                </a:tc>
                <a:tc>
                  <a:txBody>
                    <a:bodyPr/>
                    <a:lstStyle/>
                    <a:p>
                      <a:pPr/>
                      <a:r>
                        <a:rPr sz="2800"/>
                        <a:t>0_no</a:t>
                      </a:r>
                    </a:p>
                  </a:txBody>
                  <a:tcPr marL="50800" marR="50800" marT="50800" marB="50800" anchor="ctr" anchorCtr="0" horzOverflow="overflow">
                    <a:lnR w="12700">
                      <a:solidFill>
                        <a:srgbClr val="6C6C6C"/>
                      </a:solidFill>
                      <a:miter lim="400000"/>
                    </a:lnR>
                    <a:solidFill>
                      <a:srgbClr val="EDEEEE"/>
                    </a:solidFill>
                  </a:tcPr>
                </a:tc>
              </a:tr>
              <a:tr h="721203">
                <a:tc>
                  <a:txBody>
                    <a:bodyPr/>
                    <a:lstStyle/>
                    <a:p>
                      <a:pPr>
                        <a:defRPr b="0"/>
                      </a:pPr>
                      <a:r>
                        <a:rPr b="1" sz="2800"/>
                        <a:t>9</a:t>
                      </a:r>
                    </a:p>
                  </a:txBody>
                  <a:tcPr marL="50800" marR="50800" marT="50800" marB="50800" anchor="ctr" anchorCtr="0" horzOverflow="overflow"/>
                </a:tc>
                <a:tc>
                  <a:txBody>
                    <a:bodyPr/>
                    <a:lstStyle/>
                    <a:p>
                      <a:pPr/>
                      <a:r>
                        <a:rPr sz="2800"/>
                        <a:t>citrus</a:t>
                      </a:r>
                    </a:p>
                  </a:txBody>
                  <a:tcPr marL="50800" marR="50800" marT="50800" marB="50800" anchor="ctr" anchorCtr="0" horzOverflow="overflow">
                    <a:noFill/>
                  </a:tcPr>
                </a:tc>
                <a:tc>
                  <a:txBody>
                    <a:bodyPr/>
                    <a:lstStyle/>
                    <a:p>
                      <a:pPr/>
                      <a:r>
                        <a:rPr sz="2800"/>
                        <a:t>two lemons and an orange daily</a:t>
                      </a:r>
                    </a:p>
                  </a:txBody>
                  <a:tcPr marL="50800" marR="50800" marT="50800" marB="50800" anchor="ctr" anchorCtr="0" horzOverflow="overflow">
                    <a:noFill/>
                  </a:tcPr>
                </a:tc>
                <a:tc>
                  <a:txBody>
                    <a:bodyPr/>
                    <a:lstStyle/>
                    <a:p>
                      <a:pPr/>
                      <a:r>
                        <a:rPr sz="2800"/>
                        <a:t>1_mild</a:t>
                      </a:r>
                    </a:p>
                  </a:txBody>
                  <a:tcPr marL="50800" marR="50800" marT="50800" marB="50800" anchor="ctr" anchorCtr="0" horzOverflow="overflow">
                    <a:noFill/>
                  </a:tcPr>
                </a:tc>
                <a:tc>
                  <a:txBody>
                    <a:bodyPr/>
                    <a:lstStyle/>
                    <a:p>
                      <a:pPr/>
                      <a:r>
                        <a:rPr sz="2800"/>
                        <a:t>1_mild</a:t>
                      </a:r>
                    </a:p>
                  </a:txBody>
                  <a:tcPr marL="50800" marR="50800" marT="50800" marB="50800" anchor="ctr" anchorCtr="0" horzOverflow="overflow">
                    <a:noFill/>
                  </a:tcPr>
                </a:tc>
                <a:tc>
                  <a:txBody>
                    <a:bodyPr/>
                    <a:lstStyle/>
                    <a:p>
                      <a:pPr/>
                      <a:r>
                        <a:rPr sz="2800"/>
                        <a:t>0_none</a:t>
                      </a:r>
                    </a:p>
                  </a:txBody>
                  <a:tcPr marL="50800" marR="50800" marT="50800" marB="50800" anchor="ctr" anchorCtr="0" horzOverflow="overflow">
                    <a:noFill/>
                  </a:tcPr>
                </a:tc>
                <a:tc>
                  <a:txBody>
                    <a:bodyPr/>
                    <a:lstStyle/>
                    <a:p>
                      <a:pPr/>
                      <a:r>
                        <a:rPr sz="2800"/>
                        <a:t>1_mild</a:t>
                      </a:r>
                    </a:p>
                  </a:txBody>
                  <a:tcPr marL="50800" marR="50800" marT="50800" marB="50800" anchor="ctr" anchorCtr="0" horzOverflow="overflow">
                    <a:noFill/>
                  </a:tcPr>
                </a:tc>
                <a:tc>
                  <a:txBody>
                    <a:bodyPr/>
                    <a:lstStyle/>
                    <a:p>
                      <a:pPr/>
                      <a:r>
                        <a:rPr sz="2800"/>
                        <a:t>0_no</a:t>
                      </a:r>
                    </a:p>
                  </a:txBody>
                  <a:tcPr marL="50800" marR="50800" marT="50800" marB="50800" anchor="ctr" anchorCtr="0" horzOverflow="overflow">
                    <a:lnR w="12700">
                      <a:solidFill>
                        <a:srgbClr val="6C6C6C"/>
                      </a:solidFill>
                      <a:miter lim="400000"/>
                    </a:lnR>
                    <a:noFill/>
                  </a:tcPr>
                </a:tc>
              </a:tr>
              <a:tr h="721203">
                <a:tc>
                  <a:txBody>
                    <a:bodyPr/>
                    <a:lstStyle/>
                    <a:p>
                      <a:pPr>
                        <a:defRPr b="0"/>
                      </a:pPr>
                      <a:r>
                        <a:rPr b="1" sz="2800"/>
                        <a:t>10</a:t>
                      </a:r>
                    </a:p>
                  </a:txBody>
                  <a:tcPr marL="50800" marR="50800" marT="50800" marB="50800" anchor="ctr" anchorCtr="0" horzOverflow="overflow"/>
                </a:tc>
                <a:tc>
                  <a:txBody>
                    <a:bodyPr/>
                    <a:lstStyle/>
                    <a:p>
                      <a:pPr/>
                      <a:r>
                        <a:rPr sz="2800"/>
                        <a:t>citrus</a:t>
                      </a:r>
                    </a:p>
                  </a:txBody>
                  <a:tcPr marL="50800" marR="50800" marT="50800" marB="50800" anchor="ctr" anchorCtr="0" horzOverflow="overflow">
                    <a:solidFill>
                      <a:srgbClr val="EDEEEE"/>
                    </a:solidFill>
                  </a:tcPr>
                </a:tc>
                <a:tc>
                  <a:txBody>
                    <a:bodyPr/>
                    <a:lstStyle/>
                    <a:p>
                      <a:pPr/>
                      <a:r>
                        <a:rPr sz="2800"/>
                        <a:t>two lemons and an orange daily</a:t>
                      </a:r>
                    </a:p>
                  </a:txBody>
                  <a:tcPr marL="50800" marR="50800" marT="50800" marB="50800" anchor="ctr" anchorCtr="0" horzOverflow="overflow">
                    <a:solidFill>
                      <a:srgbClr val="EDEEEE"/>
                    </a:solidFill>
                  </a:tcPr>
                </a:tc>
                <a:tc>
                  <a:txBody>
                    <a:bodyPr/>
                    <a:lstStyle/>
                    <a:p>
                      <a:pPr/>
                      <a:r>
                        <a:rPr sz="2800"/>
                        <a:t>0_none</a:t>
                      </a:r>
                    </a:p>
                  </a:txBody>
                  <a:tcPr marL="50800" marR="50800" marT="50800" marB="50800" anchor="ctr" anchorCtr="0" horzOverflow="overflow">
                    <a:solidFill>
                      <a:srgbClr val="EDEEEE"/>
                    </a:solidFill>
                  </a:tcPr>
                </a:tc>
                <a:tc>
                  <a:txBody>
                    <a:bodyPr/>
                    <a:lstStyle/>
                    <a:p>
                      <a:pPr/>
                      <a:r>
                        <a:rPr sz="2800"/>
                        <a:t>0_none</a:t>
                      </a:r>
                    </a:p>
                  </a:txBody>
                  <a:tcPr marL="50800" marR="50800" marT="50800" marB="50800" anchor="ctr" anchorCtr="0" horzOverflow="overflow">
                    <a:solidFill>
                      <a:srgbClr val="EDEEEE"/>
                    </a:solidFill>
                  </a:tcPr>
                </a:tc>
                <a:tc>
                  <a:txBody>
                    <a:bodyPr/>
                    <a:lstStyle/>
                    <a:p>
                      <a:pPr/>
                      <a:r>
                        <a:rPr sz="2800"/>
                        <a:t>0_none</a:t>
                      </a:r>
                    </a:p>
                  </a:txBody>
                  <a:tcPr marL="50800" marR="50800" marT="50800" marB="50800" anchor="ctr" anchorCtr="0" horzOverflow="overflow">
                    <a:solidFill>
                      <a:srgbClr val="EDEEEE"/>
                    </a:solidFill>
                  </a:tcPr>
                </a:tc>
                <a:tc>
                  <a:txBody>
                    <a:bodyPr/>
                    <a:lstStyle/>
                    <a:p>
                      <a:pPr/>
                      <a:r>
                        <a:rPr sz="2800"/>
                        <a:t>0_none</a:t>
                      </a:r>
                    </a:p>
                  </a:txBody>
                  <a:tcPr marL="50800" marR="50800" marT="50800" marB="50800" anchor="ctr" anchorCtr="0" horzOverflow="overflow">
                    <a:solidFill>
                      <a:srgbClr val="EDEEEE"/>
                    </a:solidFill>
                  </a:tcPr>
                </a:tc>
                <a:tc>
                  <a:txBody>
                    <a:bodyPr/>
                    <a:lstStyle/>
                    <a:p>
                      <a:pPr/>
                      <a:r>
                        <a:rPr sz="2800"/>
                        <a:t>1_yes</a:t>
                      </a:r>
                    </a:p>
                  </a:txBody>
                  <a:tcPr marL="50800" marR="50800" marT="50800" marB="50800" anchor="ctr" anchorCtr="0" horzOverflow="overflow">
                    <a:lnR w="12700">
                      <a:solidFill>
                        <a:srgbClr val="6C6C6C"/>
                      </a:solidFill>
                      <a:miter lim="400000"/>
                    </a:lnR>
                    <a:solidFill>
                      <a:srgbClr val="EDEEEE"/>
                    </a:solidFill>
                  </a:tcPr>
                </a:tc>
              </a:tr>
              <a:tr h="964845">
                <a:tc>
                  <a:txBody>
                    <a:bodyPr/>
                    <a:lstStyle/>
                    <a:p>
                      <a:pPr>
                        <a:defRPr b="0"/>
                      </a:pPr>
                      <a:r>
                        <a:rPr b="1" sz="2800"/>
                        <a:t>11</a:t>
                      </a:r>
                    </a:p>
                  </a:txBody>
                  <a:tcPr marL="50800" marR="50800" marT="50800" marB="50800" anchor="ctr" anchorCtr="0" horzOverflow="overflow"/>
                </a:tc>
                <a:tc>
                  <a:txBody>
                    <a:bodyPr/>
                    <a:lstStyle/>
                    <a:p>
                      <a:pPr/>
                      <a:r>
                        <a:rPr sz="2800"/>
                        <a:t>purgative_mixture</a:t>
                      </a:r>
                    </a:p>
                  </a:txBody>
                  <a:tcPr marL="50800" marR="50800" marT="50800" marB="50800" anchor="ctr" anchorCtr="0" horzOverflow="overflow">
                    <a:noFill/>
                  </a:tcPr>
                </a:tc>
                <a:tc>
                  <a:txBody>
                    <a:bodyPr/>
                    <a:lstStyle/>
                    <a:p>
                      <a:pPr/>
                      <a:r>
                        <a:rPr sz="2800"/>
                        <a:t>a nutmeg-sized paste of garlic, mustard seed, horseradish, balsam of Peru, and gum myrrh three times a day</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3_severe</a:t>
                      </a:r>
                    </a:p>
                  </a:txBody>
                  <a:tcPr marL="50800" marR="50800" marT="50800" marB="50800" anchor="ctr" anchorCtr="0" horzOverflow="overflow">
                    <a:noFill/>
                  </a:tcPr>
                </a:tc>
                <a:tc>
                  <a:txBody>
                    <a:bodyPr/>
                    <a:lstStyle/>
                    <a:p>
                      <a:pPr/>
                      <a:r>
                        <a:rPr sz="2800"/>
                        <a:t>0_no</a:t>
                      </a:r>
                    </a:p>
                  </a:txBody>
                  <a:tcPr marL="50800" marR="50800" marT="50800" marB="50800" anchor="ctr" anchorCtr="0" horzOverflow="overflow">
                    <a:lnR w="12700">
                      <a:solidFill>
                        <a:srgbClr val="6C6C6C"/>
                      </a:solidFill>
                      <a:miter lim="400000"/>
                    </a:lnR>
                    <a:noFill/>
                  </a:tcPr>
                </a:tc>
              </a:tr>
              <a:tr h="964845">
                <a:tc>
                  <a:txBody>
                    <a:bodyPr/>
                    <a:lstStyle/>
                    <a:p>
                      <a:pPr>
                        <a:defRPr b="0"/>
                      </a:pPr>
                      <a:r>
                        <a:rPr b="1" sz="2800"/>
                        <a:t>12</a:t>
                      </a:r>
                    </a:p>
                  </a:txBody>
                  <a:tcPr marL="50800" marR="50800" marT="50800" marB="50800" anchor="ctr" anchorCtr="0" horzOverflow="overflow">
                    <a:lnB w="12700">
                      <a:solidFill>
                        <a:srgbClr val="6C6C6C"/>
                      </a:solidFill>
                      <a:miter lim="400000"/>
                    </a:lnB>
                  </a:tcPr>
                </a:tc>
                <a:tc>
                  <a:txBody>
                    <a:bodyPr/>
                    <a:lstStyle/>
                    <a:p>
                      <a:pPr/>
                      <a:r>
                        <a:rPr sz="2800"/>
                        <a:t>purgative_mixture</a:t>
                      </a:r>
                    </a:p>
                  </a:txBody>
                  <a:tcPr marL="50800" marR="50800" marT="50800" marB="50800" anchor="ctr" anchorCtr="0" horzOverflow="overflow">
                    <a:lnB w="12700">
                      <a:solidFill>
                        <a:srgbClr val="6C6C6C"/>
                      </a:solidFill>
                      <a:miter lim="400000"/>
                    </a:lnB>
                    <a:solidFill>
                      <a:srgbClr val="EDEEEE"/>
                    </a:solidFill>
                  </a:tcPr>
                </a:tc>
                <a:tc>
                  <a:txBody>
                    <a:bodyPr/>
                    <a:lstStyle/>
                    <a:p>
                      <a:pPr/>
                      <a:r>
                        <a:rPr sz="2800"/>
                        <a:t>a nutmeg-sized paste of garlic, mustard seed, horseradish, balsam of Peru, and gum myrrh three times a day</a:t>
                      </a:r>
                    </a:p>
                  </a:txBody>
                  <a:tcPr marL="50800" marR="50800" marT="50800" marB="50800" anchor="ctr" anchorCtr="0" horzOverflow="overflow">
                    <a:lnB w="12700">
                      <a:solidFill>
                        <a:srgbClr val="6C6C6C"/>
                      </a:solidFill>
                      <a:miter lim="400000"/>
                    </a:lnB>
                    <a:solidFill>
                      <a:srgbClr val="EDEEEE"/>
                    </a:solidFill>
                  </a:tcPr>
                </a:tc>
                <a:tc>
                  <a:txBody>
                    <a:bodyPr/>
                    <a:lstStyle/>
                    <a:p>
                      <a:pPr/>
                      <a:r>
                        <a:rPr sz="2800"/>
                        <a:t>3_severe</a:t>
                      </a:r>
                    </a:p>
                  </a:txBody>
                  <a:tcPr marL="50800" marR="50800" marT="50800" marB="50800" anchor="ctr" anchorCtr="0" horzOverflow="overflow">
                    <a:lnB w="12700">
                      <a:solidFill>
                        <a:srgbClr val="6C6C6C"/>
                      </a:solidFill>
                      <a:miter lim="400000"/>
                    </a:lnB>
                    <a:solidFill>
                      <a:srgbClr val="EDEEEE"/>
                    </a:solidFill>
                  </a:tcPr>
                </a:tc>
                <a:tc>
                  <a:txBody>
                    <a:bodyPr/>
                    <a:lstStyle/>
                    <a:p>
                      <a:pPr/>
                      <a:r>
                        <a:rPr sz="2800"/>
                        <a:t>3_severe</a:t>
                      </a:r>
                    </a:p>
                  </a:txBody>
                  <a:tcPr marL="50800" marR="50800" marT="50800" marB="50800" anchor="ctr" anchorCtr="0" horzOverflow="overflow">
                    <a:lnB w="12700">
                      <a:solidFill>
                        <a:srgbClr val="6C6C6C"/>
                      </a:solidFill>
                      <a:miter lim="400000"/>
                    </a:lnB>
                    <a:solidFill>
                      <a:srgbClr val="EDEEEE"/>
                    </a:solidFill>
                  </a:tcPr>
                </a:tc>
                <a:tc>
                  <a:txBody>
                    <a:bodyPr/>
                    <a:lstStyle/>
                    <a:p>
                      <a:pPr/>
                      <a:r>
                        <a:rPr sz="2800"/>
                        <a:t>3_severe</a:t>
                      </a:r>
                    </a:p>
                  </a:txBody>
                  <a:tcPr marL="50800" marR="50800" marT="50800" marB="50800" anchor="ctr" anchorCtr="0" horzOverflow="overflow">
                    <a:lnB w="12700">
                      <a:solidFill>
                        <a:srgbClr val="6C6C6C"/>
                      </a:solidFill>
                      <a:miter lim="400000"/>
                    </a:lnB>
                    <a:solidFill>
                      <a:srgbClr val="EDEEEE"/>
                    </a:solidFill>
                  </a:tcPr>
                </a:tc>
                <a:tc>
                  <a:txBody>
                    <a:bodyPr/>
                    <a:lstStyle/>
                    <a:p>
                      <a:pPr/>
                      <a:r>
                        <a:rPr sz="2800"/>
                        <a:t>3_severe</a:t>
                      </a:r>
                    </a:p>
                  </a:txBody>
                  <a:tcPr marL="50800" marR="50800" marT="50800" marB="50800" anchor="ctr" anchorCtr="0" horzOverflow="overflow">
                    <a:lnB w="12700">
                      <a:solidFill>
                        <a:srgbClr val="6C6C6C"/>
                      </a:solidFill>
                      <a:miter lim="400000"/>
                    </a:lnB>
                    <a:solidFill>
                      <a:srgbClr val="EDEEEE"/>
                    </a:solidFill>
                  </a:tcPr>
                </a:tc>
                <a:tc>
                  <a:txBody>
                    <a:bodyPr/>
                    <a:lstStyle/>
                    <a:p>
                      <a:pPr/>
                      <a:r>
                        <a:rPr sz="2800"/>
                        <a:t>0_no</a:t>
                      </a:r>
                    </a:p>
                  </a:txBody>
                  <a:tcPr marL="50800" marR="50800" marT="50800" marB="50800" anchor="ctr" anchorCtr="0" horzOverflow="overflow">
                    <a:lnR w="12700">
                      <a:solidFill>
                        <a:srgbClr val="6C6C6C"/>
                      </a:solidFill>
                      <a:miter lim="400000"/>
                    </a:lnR>
                    <a:lnB w="12700">
                      <a:solidFill>
                        <a:srgbClr val="6C6C6C"/>
                      </a:solidFill>
                      <a:miter lim="400000"/>
                    </a:lnB>
                    <a:solidFill>
                      <a:srgbClr val="EDEEEE"/>
                    </a:solidFill>
                  </a:tcPr>
                </a:tc>
              </a:tr>
            </a:tbl>
          </a:graphicData>
        </a:graphic>
      </p:graphicFrame>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0" name="Tipovi podataka"/>
          <p:cNvSpPr txBox="1"/>
          <p:nvPr>
            <p:ph type="title"/>
          </p:nvPr>
        </p:nvSpPr>
        <p:spPr>
          <a:prstGeom prst="rect">
            <a:avLst/>
          </a:prstGeom>
        </p:spPr>
        <p:txBody>
          <a:bodyPr/>
          <a:lstStyle/>
          <a:p>
            <a:pPr/>
            <a:r>
              <a:t>Tipovi podataka</a:t>
            </a:r>
          </a:p>
        </p:txBody>
      </p:sp>
      <p:sp>
        <p:nvSpPr>
          <p:cNvPr id="281" name="Kategorijalni"/>
          <p:cNvSpPr/>
          <p:nvPr/>
        </p:nvSpPr>
        <p:spPr>
          <a:xfrm>
            <a:off x="4012965" y="2997200"/>
            <a:ext cx="4771192" cy="1999649"/>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6000">
                <a:solidFill>
                  <a:srgbClr val="FFFFFF"/>
                </a:solidFill>
                <a:latin typeface="Helvetica Neue Medium"/>
                <a:ea typeface="Helvetica Neue Medium"/>
                <a:cs typeface="Helvetica Neue Medium"/>
                <a:sym typeface="Helvetica Neue Medium"/>
              </a:defRPr>
            </a:lvl1pPr>
          </a:lstStyle>
          <a:p>
            <a:pPr/>
            <a:r>
              <a:t>Kategorijalni</a:t>
            </a:r>
          </a:p>
        </p:txBody>
      </p:sp>
      <p:sp>
        <p:nvSpPr>
          <p:cNvPr id="282" name="Numerički"/>
          <p:cNvSpPr/>
          <p:nvPr/>
        </p:nvSpPr>
        <p:spPr>
          <a:xfrm>
            <a:off x="14904160" y="2995339"/>
            <a:ext cx="4780073" cy="2003370"/>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6000">
                <a:solidFill>
                  <a:srgbClr val="FFFFFF"/>
                </a:solidFill>
                <a:latin typeface="Helvetica Neue Medium"/>
                <a:ea typeface="Helvetica Neue Medium"/>
                <a:cs typeface="Helvetica Neue Medium"/>
                <a:sym typeface="Helvetica Neue Medium"/>
              </a:defRPr>
            </a:lvl1pPr>
          </a:lstStyle>
          <a:p>
            <a:pPr/>
            <a:r>
              <a:t>Numerički</a:t>
            </a:r>
          </a:p>
        </p:txBody>
      </p:sp>
      <p:sp>
        <p:nvSpPr>
          <p:cNvPr id="283" name="Nominalni"/>
          <p:cNvSpPr txBox="1"/>
          <p:nvPr/>
        </p:nvSpPr>
        <p:spPr>
          <a:xfrm>
            <a:off x="1244599" y="6402108"/>
            <a:ext cx="3044166" cy="91178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lnSpc>
                <a:spcPct val="90000"/>
              </a:lnSpc>
              <a:spcBef>
                <a:spcPts val="1800"/>
              </a:spcBef>
              <a:defRPr spc="-52" sz="5200">
                <a:solidFill>
                  <a:srgbClr val="000000"/>
                </a:solidFill>
              </a:defRPr>
            </a:lvl1pPr>
          </a:lstStyle>
          <a:p>
            <a:pPr/>
            <a:r>
              <a:t>Nominalni</a:t>
            </a:r>
          </a:p>
        </p:txBody>
      </p:sp>
      <p:sp>
        <p:nvSpPr>
          <p:cNvPr id="284" name="Ordinalni"/>
          <p:cNvSpPr txBox="1"/>
          <p:nvPr/>
        </p:nvSpPr>
        <p:spPr>
          <a:xfrm>
            <a:off x="7422583" y="6402108"/>
            <a:ext cx="2726513" cy="91178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lnSpc>
                <a:spcPct val="90000"/>
              </a:lnSpc>
              <a:spcBef>
                <a:spcPts val="1800"/>
              </a:spcBef>
              <a:defRPr spc="-52" sz="5200">
                <a:solidFill>
                  <a:srgbClr val="000000"/>
                </a:solidFill>
              </a:defRPr>
            </a:lvl1pPr>
          </a:lstStyle>
          <a:p>
            <a:pPr/>
            <a:r>
              <a:t>Ordinalni</a:t>
            </a:r>
          </a:p>
        </p:txBody>
      </p:sp>
      <p:sp>
        <p:nvSpPr>
          <p:cNvPr id="285" name="Diskretni"/>
          <p:cNvSpPr txBox="1"/>
          <p:nvPr/>
        </p:nvSpPr>
        <p:spPr>
          <a:xfrm>
            <a:off x="13308284" y="6402108"/>
            <a:ext cx="2665096" cy="91178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lnSpc>
                <a:spcPct val="90000"/>
              </a:lnSpc>
              <a:spcBef>
                <a:spcPts val="1800"/>
              </a:spcBef>
              <a:defRPr spc="-52" sz="5200">
                <a:solidFill>
                  <a:srgbClr val="000000"/>
                </a:solidFill>
              </a:defRPr>
            </a:lvl1pPr>
          </a:lstStyle>
          <a:p>
            <a:pPr/>
            <a:r>
              <a:t>Diskretni</a:t>
            </a:r>
          </a:p>
        </p:txBody>
      </p:sp>
      <p:sp>
        <p:nvSpPr>
          <p:cNvPr id="286" name="Kontinuirani"/>
          <p:cNvSpPr txBox="1"/>
          <p:nvPr/>
        </p:nvSpPr>
        <p:spPr>
          <a:xfrm>
            <a:off x="19132568" y="6402108"/>
            <a:ext cx="3587015" cy="91178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a:lnSpc>
                <a:spcPct val="90000"/>
              </a:lnSpc>
              <a:spcBef>
                <a:spcPts val="1800"/>
              </a:spcBef>
              <a:defRPr spc="-52" sz="5200">
                <a:solidFill>
                  <a:srgbClr val="000000"/>
                </a:solidFill>
              </a:defRPr>
            </a:lvl1pPr>
          </a:lstStyle>
          <a:p>
            <a:pPr/>
            <a:r>
              <a:t>Kontinuirani</a:t>
            </a:r>
          </a:p>
        </p:txBody>
      </p:sp>
      <p:sp>
        <p:nvSpPr>
          <p:cNvPr id="287" name="Line"/>
          <p:cNvSpPr/>
          <p:nvPr/>
        </p:nvSpPr>
        <p:spPr>
          <a:xfrm flipH="1">
            <a:off x="3321355" y="4878412"/>
            <a:ext cx="2633984" cy="1373395"/>
          </a:xfrm>
          <a:prstGeom prst="line">
            <a:avLst/>
          </a:prstGeom>
          <a:ln w="127000">
            <a:solidFill>
              <a:srgbClr val="000000"/>
            </a:solidFill>
            <a:miter lim="400000"/>
            <a:tailEnd type="triangle"/>
          </a:ln>
        </p:spPr>
        <p:txBody>
          <a:bodyPr lIns="71437" tIns="71437" rIns="71437" bIns="71437" anchor="ctr"/>
          <a:lstStyle/>
          <a:p>
            <a:pPr/>
          </a:p>
        </p:txBody>
      </p:sp>
      <p:sp>
        <p:nvSpPr>
          <p:cNvPr id="288" name="Line"/>
          <p:cNvSpPr/>
          <p:nvPr/>
        </p:nvSpPr>
        <p:spPr>
          <a:xfrm>
            <a:off x="7051090" y="4773386"/>
            <a:ext cx="1608726" cy="1608726"/>
          </a:xfrm>
          <a:prstGeom prst="line">
            <a:avLst/>
          </a:prstGeom>
          <a:ln w="127000">
            <a:solidFill>
              <a:srgbClr val="000000"/>
            </a:solidFill>
            <a:miter lim="400000"/>
            <a:tailEnd type="triangle"/>
          </a:ln>
        </p:spPr>
        <p:txBody>
          <a:bodyPr lIns="71437" tIns="71437" rIns="71437" bIns="71437" anchor="ctr"/>
          <a:lstStyle/>
          <a:p>
            <a:pPr/>
          </a:p>
        </p:txBody>
      </p:sp>
      <p:sp>
        <p:nvSpPr>
          <p:cNvPr id="289" name="Line"/>
          <p:cNvSpPr/>
          <p:nvPr/>
        </p:nvSpPr>
        <p:spPr>
          <a:xfrm>
            <a:off x="18159056" y="4733626"/>
            <a:ext cx="2629439" cy="1696701"/>
          </a:xfrm>
          <a:prstGeom prst="line">
            <a:avLst/>
          </a:prstGeom>
          <a:ln w="127000">
            <a:solidFill>
              <a:srgbClr val="000000"/>
            </a:solidFill>
            <a:miter lim="400000"/>
            <a:tailEnd type="triangle"/>
          </a:ln>
        </p:spPr>
        <p:txBody>
          <a:bodyPr lIns="71437" tIns="71437" rIns="71437" bIns="71437" anchor="ctr"/>
          <a:lstStyle/>
          <a:p>
            <a:pPr/>
          </a:p>
        </p:txBody>
      </p:sp>
      <p:sp>
        <p:nvSpPr>
          <p:cNvPr id="290" name="Line"/>
          <p:cNvSpPr/>
          <p:nvPr/>
        </p:nvSpPr>
        <p:spPr>
          <a:xfrm flipH="1">
            <a:off x="14772463" y="4883245"/>
            <a:ext cx="1892345" cy="1394296"/>
          </a:xfrm>
          <a:prstGeom prst="line">
            <a:avLst/>
          </a:prstGeom>
          <a:ln w="127000">
            <a:solidFill>
              <a:srgbClr val="000000"/>
            </a:solidFill>
            <a:miter lim="400000"/>
            <a:tailEnd type="triangle"/>
          </a:ln>
        </p:spPr>
        <p:txBody>
          <a:bodyPr lIns="71437" tIns="71437" rIns="71437" bIns="71437" anchor="ctr"/>
          <a:lstStyle/>
          <a:p>
            <a:pPr/>
          </a:p>
        </p:txBody>
      </p:sp>
      <p:sp>
        <p:nvSpPr>
          <p:cNvPr id="291" name="Nemaju red/sekvencu"/>
          <p:cNvSpPr txBox="1"/>
          <p:nvPr/>
        </p:nvSpPr>
        <p:spPr>
          <a:xfrm>
            <a:off x="776436" y="7464193"/>
            <a:ext cx="3980493" cy="1335935"/>
          </a:xfrm>
          <a:prstGeom prst="rect">
            <a:avLst/>
          </a:prstGeom>
          <a:solidFill>
            <a:srgbClr val="D5D5D5"/>
          </a:soli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533400" indent="-533400" algn="l">
              <a:lnSpc>
                <a:spcPct val="90000"/>
              </a:lnSpc>
              <a:spcBef>
                <a:spcPts val="4500"/>
              </a:spcBef>
              <a:buSzPct val="123000"/>
              <a:buChar char="•"/>
              <a:defRPr sz="4200">
                <a:solidFill>
                  <a:srgbClr val="000000"/>
                </a:solidFill>
              </a:defRPr>
            </a:lvl1pPr>
          </a:lstStyle>
          <a:p>
            <a:pPr/>
            <a:r>
              <a:t>Nemaju red/sekvencu</a:t>
            </a:r>
          </a:p>
        </p:txBody>
      </p:sp>
      <p:sp>
        <p:nvSpPr>
          <p:cNvPr id="292" name="Imaju red…"/>
          <p:cNvSpPr txBox="1"/>
          <p:nvPr/>
        </p:nvSpPr>
        <p:spPr>
          <a:xfrm>
            <a:off x="7297730" y="7333888"/>
            <a:ext cx="3044166" cy="1907434"/>
          </a:xfrm>
          <a:prstGeom prst="rect">
            <a:avLst/>
          </a:prstGeom>
          <a:solidFill>
            <a:srgbClr val="D5D5D5"/>
          </a:soli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533400" indent="-533400" algn="l">
              <a:lnSpc>
                <a:spcPct val="90000"/>
              </a:lnSpc>
              <a:spcBef>
                <a:spcPts val="4500"/>
              </a:spcBef>
              <a:buSzPct val="123000"/>
              <a:buChar char="•"/>
              <a:defRPr sz="4200">
                <a:solidFill>
                  <a:srgbClr val="000000"/>
                </a:solidFill>
              </a:defRPr>
            </a:pPr>
            <a:r>
              <a:t>Imaju red</a:t>
            </a:r>
          </a:p>
          <a:p>
            <a:pPr marL="533400" indent="-533400" algn="l">
              <a:lnSpc>
                <a:spcPct val="90000"/>
              </a:lnSpc>
              <a:spcBef>
                <a:spcPts val="4500"/>
              </a:spcBef>
              <a:buSzPct val="123000"/>
              <a:buChar char="•"/>
              <a:defRPr sz="4200">
                <a:solidFill>
                  <a:srgbClr val="000000"/>
                </a:solidFill>
              </a:defRPr>
            </a:pPr>
            <a:r>
              <a:t>Binarni</a:t>
            </a:r>
          </a:p>
        </p:txBody>
      </p:sp>
      <p:sp>
        <p:nvSpPr>
          <p:cNvPr id="293" name="Prebrojavanje…"/>
          <p:cNvSpPr txBox="1"/>
          <p:nvPr/>
        </p:nvSpPr>
        <p:spPr>
          <a:xfrm>
            <a:off x="12777774" y="7438459"/>
            <a:ext cx="4190341" cy="3624922"/>
          </a:xfrm>
          <a:prstGeom prst="rect">
            <a:avLst/>
          </a:prstGeom>
          <a:solidFill>
            <a:srgbClr val="D5D5D5"/>
          </a:soli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533400" indent="-533400" algn="l">
              <a:lnSpc>
                <a:spcPct val="90000"/>
              </a:lnSpc>
              <a:spcBef>
                <a:spcPts val="4500"/>
              </a:spcBef>
              <a:buSzPct val="123000"/>
              <a:buChar char="•"/>
              <a:defRPr sz="4200">
                <a:solidFill>
                  <a:srgbClr val="000000"/>
                </a:solidFill>
              </a:defRPr>
            </a:pPr>
            <a:r>
              <a:t>Prebrojavanje</a:t>
            </a:r>
          </a:p>
          <a:p>
            <a:pPr marL="533400" indent="-533400" algn="l">
              <a:lnSpc>
                <a:spcPct val="90000"/>
              </a:lnSpc>
              <a:spcBef>
                <a:spcPts val="4500"/>
              </a:spcBef>
              <a:buSzPct val="123000"/>
              <a:buChar char="•"/>
              <a:defRPr sz="4200">
                <a:solidFill>
                  <a:srgbClr val="000000"/>
                </a:solidFill>
              </a:defRPr>
            </a:pPr>
            <a:r>
              <a:t>Ograničeni</a:t>
            </a:r>
          </a:p>
          <a:p>
            <a:pPr marL="533400" indent="-533400" algn="l">
              <a:lnSpc>
                <a:spcPct val="90000"/>
              </a:lnSpc>
              <a:spcBef>
                <a:spcPts val="4500"/>
              </a:spcBef>
              <a:buSzPct val="123000"/>
              <a:buChar char="•"/>
              <a:defRPr sz="4200">
                <a:solidFill>
                  <a:srgbClr val="000000"/>
                </a:solidFill>
              </a:defRPr>
            </a:pPr>
            <a:r>
              <a:t>Ne mogu se deliti</a:t>
            </a:r>
          </a:p>
        </p:txBody>
      </p:sp>
      <p:sp>
        <p:nvSpPr>
          <p:cNvPr id="294" name="Mogu biti bilo koji broj…"/>
          <p:cNvSpPr txBox="1"/>
          <p:nvPr/>
        </p:nvSpPr>
        <p:spPr>
          <a:xfrm>
            <a:off x="18724691" y="7426506"/>
            <a:ext cx="4402768" cy="2480428"/>
          </a:xfrm>
          <a:prstGeom prst="rect">
            <a:avLst/>
          </a:prstGeom>
          <a:solidFill>
            <a:srgbClr val="D5D5D5"/>
          </a:soli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533400" indent="-533400" algn="l">
              <a:lnSpc>
                <a:spcPct val="90000"/>
              </a:lnSpc>
              <a:spcBef>
                <a:spcPts val="4500"/>
              </a:spcBef>
              <a:buSzPct val="123000"/>
              <a:buChar char="•"/>
              <a:defRPr sz="4200">
                <a:solidFill>
                  <a:srgbClr val="000000"/>
                </a:solidFill>
              </a:defRPr>
            </a:pPr>
            <a:r>
              <a:t>Mogu biti bilo koji broj</a:t>
            </a:r>
          </a:p>
          <a:p>
            <a:pPr marL="533400" indent="-533400" algn="l">
              <a:lnSpc>
                <a:spcPct val="90000"/>
              </a:lnSpc>
              <a:spcBef>
                <a:spcPts val="4500"/>
              </a:spcBef>
              <a:buSzPct val="123000"/>
              <a:buChar char="•"/>
              <a:defRPr sz="4200">
                <a:solidFill>
                  <a:srgbClr val="000000"/>
                </a:solidFill>
              </a:defRPr>
            </a:pPr>
            <a:r>
              <a:t>Mogu se deliti</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05" name="Group"/>
          <p:cNvGrpSpPr/>
          <p:nvPr/>
        </p:nvGrpSpPr>
        <p:grpSpPr>
          <a:xfrm>
            <a:off x="3082782" y="714697"/>
            <a:ext cx="9616903" cy="12388206"/>
            <a:chOff x="0" y="0"/>
            <a:chExt cx="9616902" cy="12388205"/>
          </a:xfrm>
        </p:grpSpPr>
        <p:sp>
          <p:nvSpPr>
            <p:cNvPr id="298" name="ABO"/>
            <p:cNvSpPr/>
            <p:nvPr/>
          </p:nvSpPr>
          <p:spPr>
            <a:xfrm>
              <a:off x="0" y="0"/>
              <a:ext cx="9616903" cy="1720206"/>
            </a:xfrm>
            <a:prstGeom prst="rect">
              <a:avLst/>
            </a:prstGeom>
            <a:solidFill>
              <a:srgbClr val="000000"/>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7000">
                  <a:solidFill>
                    <a:srgbClr val="FFFFFF"/>
                  </a:solidFill>
                  <a:latin typeface="Helvetica Neue Medium"/>
                  <a:ea typeface="Helvetica Neue Medium"/>
                  <a:cs typeface="Helvetica Neue Medium"/>
                  <a:sym typeface="Helvetica Neue Medium"/>
                </a:defRPr>
              </a:lvl1pPr>
            </a:lstStyle>
            <a:p>
              <a:pPr/>
              <a:r>
                <a:t>ABO</a:t>
              </a:r>
            </a:p>
          </p:txBody>
        </p:sp>
        <p:sp>
          <p:nvSpPr>
            <p:cNvPr id="299" name="Bol (0-10)"/>
            <p:cNvSpPr/>
            <p:nvPr/>
          </p:nvSpPr>
          <p:spPr>
            <a:xfrm>
              <a:off x="0" y="1777999"/>
              <a:ext cx="9616903" cy="1720207"/>
            </a:xfrm>
            <a:prstGeom prst="rect">
              <a:avLst/>
            </a:prstGeom>
            <a:solidFill>
              <a:srgbClr val="000000"/>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7000">
                  <a:solidFill>
                    <a:srgbClr val="FFFFFF"/>
                  </a:solidFill>
                  <a:latin typeface="Helvetica Neue Medium"/>
                  <a:ea typeface="Helvetica Neue Medium"/>
                  <a:cs typeface="Helvetica Neue Medium"/>
                  <a:sym typeface="Helvetica Neue Medium"/>
                </a:defRPr>
              </a:lvl1pPr>
            </a:lstStyle>
            <a:p>
              <a:pPr/>
              <a:r>
                <a:t>Bol (0-10)</a:t>
              </a:r>
            </a:p>
          </p:txBody>
        </p:sp>
        <p:sp>
          <p:nvSpPr>
            <p:cNvPr id="300" name="M/Ž"/>
            <p:cNvSpPr/>
            <p:nvPr/>
          </p:nvSpPr>
          <p:spPr>
            <a:xfrm>
              <a:off x="0" y="3556000"/>
              <a:ext cx="9616903" cy="1720206"/>
            </a:xfrm>
            <a:prstGeom prst="rect">
              <a:avLst/>
            </a:prstGeom>
            <a:solidFill>
              <a:srgbClr val="000000"/>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7000">
                  <a:solidFill>
                    <a:srgbClr val="FFFFFF"/>
                  </a:solidFill>
                  <a:latin typeface="Helvetica Neue Medium"/>
                  <a:ea typeface="Helvetica Neue Medium"/>
                  <a:cs typeface="Helvetica Neue Medium"/>
                  <a:sym typeface="Helvetica Neue Medium"/>
                </a:defRPr>
              </a:lvl1pPr>
            </a:lstStyle>
            <a:p>
              <a:pPr/>
              <a:r>
                <a:t>M/Ž</a:t>
              </a:r>
            </a:p>
          </p:txBody>
        </p:sp>
        <p:sp>
          <p:nvSpPr>
            <p:cNvPr id="301" name="Stadijum (I-IV)"/>
            <p:cNvSpPr/>
            <p:nvPr/>
          </p:nvSpPr>
          <p:spPr>
            <a:xfrm>
              <a:off x="0" y="5334000"/>
              <a:ext cx="9616903" cy="1720206"/>
            </a:xfrm>
            <a:prstGeom prst="rect">
              <a:avLst/>
            </a:prstGeom>
            <a:solidFill>
              <a:srgbClr val="000000"/>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7000">
                  <a:solidFill>
                    <a:srgbClr val="FFFFFF"/>
                  </a:solidFill>
                  <a:latin typeface="Helvetica Neue Medium"/>
                  <a:ea typeface="Helvetica Neue Medium"/>
                  <a:cs typeface="Helvetica Neue Medium"/>
                  <a:sym typeface="Helvetica Neue Medium"/>
                </a:defRPr>
              </a:lvl1pPr>
            </a:lstStyle>
            <a:p>
              <a:pPr/>
              <a:r>
                <a:t>Stadijum (I-IV)</a:t>
              </a:r>
            </a:p>
          </p:txBody>
        </p:sp>
        <p:sp>
          <p:nvSpPr>
            <p:cNvPr id="302" name="TA (mmHg)"/>
            <p:cNvSpPr/>
            <p:nvPr/>
          </p:nvSpPr>
          <p:spPr>
            <a:xfrm>
              <a:off x="0" y="7112000"/>
              <a:ext cx="9616903" cy="1720206"/>
            </a:xfrm>
            <a:prstGeom prst="rect">
              <a:avLst/>
            </a:prstGeom>
            <a:solidFill>
              <a:srgbClr val="000000"/>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7000">
                  <a:solidFill>
                    <a:srgbClr val="FFFFFF"/>
                  </a:solidFill>
                  <a:latin typeface="Helvetica Neue Medium"/>
                  <a:ea typeface="Helvetica Neue Medium"/>
                  <a:cs typeface="Helvetica Neue Medium"/>
                  <a:sym typeface="Helvetica Neue Medium"/>
                </a:defRPr>
              </a:lvl1pPr>
            </a:lstStyle>
            <a:p>
              <a:pPr/>
              <a:r>
                <a:t>TA (mmHg)</a:t>
              </a:r>
            </a:p>
          </p:txBody>
        </p:sp>
        <p:sp>
          <p:nvSpPr>
            <p:cNvPr id="303" name="Srčana fr (otk/min)"/>
            <p:cNvSpPr/>
            <p:nvPr/>
          </p:nvSpPr>
          <p:spPr>
            <a:xfrm>
              <a:off x="0" y="8886502"/>
              <a:ext cx="9616903" cy="1720206"/>
            </a:xfrm>
            <a:prstGeom prst="rect">
              <a:avLst/>
            </a:prstGeom>
            <a:solidFill>
              <a:srgbClr val="000000"/>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7000">
                  <a:solidFill>
                    <a:srgbClr val="FFFFFF"/>
                  </a:solidFill>
                  <a:latin typeface="Helvetica Neue Medium"/>
                  <a:ea typeface="Helvetica Neue Medium"/>
                  <a:cs typeface="Helvetica Neue Medium"/>
                  <a:sym typeface="Helvetica Neue Medium"/>
                </a:defRPr>
              </a:lvl1pPr>
            </a:lstStyle>
            <a:p>
              <a:pPr/>
              <a:r>
                <a:t>Srčana fr (otk/min)</a:t>
              </a:r>
            </a:p>
          </p:txBody>
        </p:sp>
        <p:sp>
          <p:nvSpPr>
            <p:cNvPr id="304" name="Starost"/>
            <p:cNvSpPr/>
            <p:nvPr/>
          </p:nvSpPr>
          <p:spPr>
            <a:xfrm>
              <a:off x="0" y="10668000"/>
              <a:ext cx="9616903" cy="1720206"/>
            </a:xfrm>
            <a:prstGeom prst="rect">
              <a:avLst/>
            </a:prstGeom>
            <a:solidFill>
              <a:srgbClr val="000000"/>
            </a:solid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7000">
                  <a:solidFill>
                    <a:srgbClr val="FFFFFF"/>
                  </a:solidFill>
                  <a:latin typeface="Helvetica Neue Medium"/>
                  <a:ea typeface="Helvetica Neue Medium"/>
                  <a:cs typeface="Helvetica Neue Medium"/>
                  <a:sym typeface="Helvetica Neue Medium"/>
                </a:defRPr>
              </a:lvl1pPr>
            </a:lstStyle>
            <a:p>
              <a:pPr/>
              <a:r>
                <a:t>Starost</a:t>
              </a:r>
            </a:p>
          </p:txBody>
        </p:sp>
      </p:grpSp>
      <p:sp>
        <p:nvSpPr>
          <p:cNvPr id="306" name="Nominalni"/>
          <p:cNvSpPr/>
          <p:nvPr/>
        </p:nvSpPr>
        <p:spPr>
          <a:xfrm>
            <a:off x="13242782" y="663897"/>
            <a:ext cx="9616903" cy="1720206"/>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7000">
                <a:solidFill>
                  <a:srgbClr val="FFFFFF"/>
                </a:solidFill>
                <a:latin typeface="Helvetica Neue Medium"/>
                <a:ea typeface="Helvetica Neue Medium"/>
                <a:cs typeface="Helvetica Neue Medium"/>
                <a:sym typeface="Helvetica Neue Medium"/>
              </a:defRPr>
            </a:lvl1pPr>
          </a:lstStyle>
          <a:p>
            <a:pPr/>
            <a:r>
              <a:t>Nominalni</a:t>
            </a:r>
          </a:p>
        </p:txBody>
      </p:sp>
      <p:sp>
        <p:nvSpPr>
          <p:cNvPr id="307" name="Ordinalni"/>
          <p:cNvSpPr/>
          <p:nvPr/>
        </p:nvSpPr>
        <p:spPr>
          <a:xfrm>
            <a:off x="13242782" y="2441897"/>
            <a:ext cx="9616903" cy="1720206"/>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7000">
                <a:solidFill>
                  <a:srgbClr val="FFFFFF"/>
                </a:solidFill>
                <a:latin typeface="Helvetica Neue Medium"/>
                <a:ea typeface="Helvetica Neue Medium"/>
                <a:cs typeface="Helvetica Neue Medium"/>
                <a:sym typeface="Helvetica Neue Medium"/>
              </a:defRPr>
            </a:lvl1pPr>
          </a:lstStyle>
          <a:p>
            <a:pPr/>
            <a:r>
              <a:t>Ordinalni</a:t>
            </a:r>
          </a:p>
        </p:txBody>
      </p:sp>
      <p:sp>
        <p:nvSpPr>
          <p:cNvPr id="308" name="Nominalni (binarni)"/>
          <p:cNvSpPr/>
          <p:nvPr/>
        </p:nvSpPr>
        <p:spPr>
          <a:xfrm>
            <a:off x="13242782" y="4219897"/>
            <a:ext cx="9616903" cy="1720206"/>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7000">
                <a:solidFill>
                  <a:srgbClr val="FFFFFF"/>
                </a:solidFill>
                <a:latin typeface="Helvetica Neue Medium"/>
                <a:ea typeface="Helvetica Neue Medium"/>
                <a:cs typeface="Helvetica Neue Medium"/>
                <a:sym typeface="Helvetica Neue Medium"/>
              </a:defRPr>
            </a:lvl1pPr>
          </a:lstStyle>
          <a:p>
            <a:pPr/>
            <a:r>
              <a:t>Nominalni (binarni)</a:t>
            </a:r>
          </a:p>
        </p:txBody>
      </p:sp>
      <p:sp>
        <p:nvSpPr>
          <p:cNvPr id="309" name="Ordinalni"/>
          <p:cNvSpPr/>
          <p:nvPr/>
        </p:nvSpPr>
        <p:spPr>
          <a:xfrm>
            <a:off x="13242782" y="5997897"/>
            <a:ext cx="9616903" cy="1720206"/>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7000">
                <a:solidFill>
                  <a:srgbClr val="FFFFFF"/>
                </a:solidFill>
                <a:latin typeface="Helvetica Neue Medium"/>
                <a:ea typeface="Helvetica Neue Medium"/>
                <a:cs typeface="Helvetica Neue Medium"/>
                <a:sym typeface="Helvetica Neue Medium"/>
              </a:defRPr>
            </a:lvl1pPr>
          </a:lstStyle>
          <a:p>
            <a:pPr/>
            <a:r>
              <a:t>Ordinalni</a:t>
            </a:r>
          </a:p>
        </p:txBody>
      </p:sp>
      <p:sp>
        <p:nvSpPr>
          <p:cNvPr id="310" name="Numerički (kont.)"/>
          <p:cNvSpPr/>
          <p:nvPr/>
        </p:nvSpPr>
        <p:spPr>
          <a:xfrm>
            <a:off x="13242782" y="7775897"/>
            <a:ext cx="9616903" cy="1720206"/>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7000">
                <a:solidFill>
                  <a:srgbClr val="FFFFFF"/>
                </a:solidFill>
                <a:latin typeface="Helvetica Neue Medium"/>
                <a:ea typeface="Helvetica Neue Medium"/>
                <a:cs typeface="Helvetica Neue Medium"/>
                <a:sym typeface="Helvetica Neue Medium"/>
              </a:defRPr>
            </a:lvl1pPr>
          </a:lstStyle>
          <a:p>
            <a:pPr/>
            <a:r>
              <a:t>Numerički (kont.)</a:t>
            </a:r>
          </a:p>
        </p:txBody>
      </p:sp>
      <p:sp>
        <p:nvSpPr>
          <p:cNvPr id="311" name="Numerički* (diskretni)"/>
          <p:cNvSpPr/>
          <p:nvPr/>
        </p:nvSpPr>
        <p:spPr>
          <a:xfrm>
            <a:off x="13242782" y="9550399"/>
            <a:ext cx="9616903" cy="1720207"/>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7000">
                <a:solidFill>
                  <a:srgbClr val="FFFFFF"/>
                </a:solidFill>
                <a:latin typeface="Helvetica Neue Medium"/>
                <a:ea typeface="Helvetica Neue Medium"/>
                <a:cs typeface="Helvetica Neue Medium"/>
                <a:sym typeface="Helvetica Neue Medium"/>
              </a:defRPr>
            </a:lvl1pPr>
          </a:lstStyle>
          <a:p>
            <a:pPr/>
            <a:r>
              <a:t>Numerički* (diskretni)</a:t>
            </a:r>
          </a:p>
        </p:txBody>
      </p:sp>
      <p:sp>
        <p:nvSpPr>
          <p:cNvPr id="312" name="Numerički (kont.)"/>
          <p:cNvSpPr/>
          <p:nvPr/>
        </p:nvSpPr>
        <p:spPr>
          <a:xfrm>
            <a:off x="13242782" y="11331897"/>
            <a:ext cx="9616903" cy="1720206"/>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sz="7000">
                <a:solidFill>
                  <a:srgbClr val="FFFFFF"/>
                </a:solidFill>
                <a:latin typeface="Helvetica Neue Medium"/>
                <a:ea typeface="Helvetica Neue Medium"/>
                <a:cs typeface="Helvetica Neue Medium"/>
                <a:sym typeface="Helvetica Neue Medium"/>
              </a:defRPr>
            </a:lvl1pPr>
          </a:lstStyle>
          <a:p>
            <a:pPr/>
            <a:r>
              <a:t>Numerički (kont.)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0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30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30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30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3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6" fill="hold">
                                  <p:stCondLst>
                                    <p:cond delay="0"/>
                                  </p:stCondLst>
                                  <p:iterate type="el" backwards="0">
                                    <p:tmAbs val="0"/>
                                  </p:iterate>
                                  <p:childTnLst>
                                    <p:set>
                                      <p:cBhvr>
                                        <p:cTn id="26" fill="hold"/>
                                        <p:tgtEl>
                                          <p:spTgt spid="3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7" fill="hold">
                                  <p:stCondLst>
                                    <p:cond delay="0"/>
                                  </p:stCondLst>
                                  <p:iterate type="el" backwards="0">
                                    <p:tmAbs val="0"/>
                                  </p:iterate>
                                  <p:childTnLst>
                                    <p:set>
                                      <p:cBhvr>
                                        <p:cTn id="30" fill="hold"/>
                                        <p:tgtEl>
                                          <p:spTgt spid="31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09" grpId="4"/>
      <p:bldP build="whole" bldLvl="1" animBg="1" rev="0" advAuto="0" spid="310" grpId="5"/>
      <p:bldP build="whole" bldLvl="1" animBg="1" rev="0" advAuto="0" spid="307" grpId="2"/>
      <p:bldP build="whole" bldLvl="1" animBg="1" rev="0" advAuto="0" spid="306" grpId="1"/>
      <p:bldP build="whole" bldLvl="1" animBg="1" rev="0" advAuto="0" spid="311" grpId="6"/>
      <p:bldP build="whole" bldLvl="1" animBg="1" rev="0" advAuto="0" spid="312" grpId="7"/>
      <p:bldP build="whole" bldLvl="1" animBg="1" rev="0" advAuto="0" spid="308" grpId="3"/>
    </p:bldLst>
  </p:timing>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Circle"/>
          <p:cNvSpPr/>
          <p:nvPr/>
        </p:nvSpPr>
        <p:spPr>
          <a:xfrm>
            <a:off x="3234266" y="990600"/>
            <a:ext cx="11734801" cy="11734800"/>
          </a:xfrm>
          <a:prstGeom prst="ellipse">
            <a:avLst/>
          </a:prstGeom>
          <a:solidFill>
            <a:srgbClr val="ED220D">
              <a:alpha val="50000"/>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17" name="Circle"/>
          <p:cNvSpPr/>
          <p:nvPr/>
        </p:nvSpPr>
        <p:spPr>
          <a:xfrm>
            <a:off x="8576733" y="1117600"/>
            <a:ext cx="11734800" cy="11734800"/>
          </a:xfrm>
          <a:prstGeom prst="ellipse">
            <a:avLst/>
          </a:prstGeom>
          <a:solidFill>
            <a:schemeClr val="accent1">
              <a:alpha val="50000"/>
            </a:scheme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18" name="Diskretni"/>
          <p:cNvSpPr txBox="1"/>
          <p:nvPr/>
        </p:nvSpPr>
        <p:spPr>
          <a:xfrm>
            <a:off x="874852" y="870310"/>
            <a:ext cx="5768696" cy="186618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nSpc>
                <a:spcPct val="80000"/>
              </a:lnSpc>
              <a:defRPr spc="-228" sz="11400">
                <a:solidFill>
                  <a:srgbClr val="000000"/>
                </a:solidFill>
                <a:latin typeface="Helvetica Neue Medium"/>
                <a:ea typeface="Helvetica Neue Medium"/>
                <a:cs typeface="Helvetica Neue Medium"/>
                <a:sym typeface="Helvetica Neue Medium"/>
              </a:defRPr>
            </a:lvl1pPr>
          </a:lstStyle>
          <a:p>
            <a:pPr/>
            <a:r>
              <a:t>Diskretni</a:t>
            </a:r>
          </a:p>
        </p:txBody>
      </p:sp>
      <p:sp>
        <p:nvSpPr>
          <p:cNvPr id="319" name="Kontinuirani"/>
          <p:cNvSpPr txBox="1"/>
          <p:nvPr/>
        </p:nvSpPr>
        <p:spPr>
          <a:xfrm>
            <a:off x="15873590" y="870310"/>
            <a:ext cx="7826020" cy="186618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nSpc>
                <a:spcPct val="80000"/>
              </a:lnSpc>
              <a:defRPr spc="-228" sz="11400">
                <a:solidFill>
                  <a:srgbClr val="000000"/>
                </a:solidFill>
                <a:latin typeface="Helvetica Neue Medium"/>
                <a:ea typeface="Helvetica Neue Medium"/>
                <a:cs typeface="Helvetica Neue Medium"/>
                <a:sym typeface="Helvetica Neue Medium"/>
              </a:defRPr>
            </a:lvl1pPr>
          </a:lstStyle>
          <a:p>
            <a:pPr/>
            <a:r>
              <a:t>Kontinuirani</a:t>
            </a:r>
          </a:p>
        </p:txBody>
      </p:sp>
      <p:sp>
        <p:nvSpPr>
          <p:cNvPr id="320" name="Godina…"/>
          <p:cNvSpPr txBox="1"/>
          <p:nvPr/>
        </p:nvSpPr>
        <p:spPr>
          <a:xfrm>
            <a:off x="9368497" y="5214591"/>
            <a:ext cx="4808806" cy="32868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nSpc>
                <a:spcPct val="80000"/>
              </a:lnSpc>
              <a:defRPr spc="-228" sz="11400">
                <a:solidFill>
                  <a:srgbClr val="000000"/>
                </a:solidFill>
                <a:latin typeface="Helvetica Neue Medium"/>
                <a:ea typeface="Helvetica Neue Medium"/>
                <a:cs typeface="Helvetica Neue Medium"/>
                <a:sym typeface="Helvetica Neue Medium"/>
              </a:defRPr>
            </a:pPr>
            <a:r>
              <a:t>Godina</a:t>
            </a:r>
          </a:p>
          <a:p>
            <a:pPr>
              <a:lnSpc>
                <a:spcPct val="80000"/>
              </a:lnSpc>
              <a:defRPr spc="-228" sz="11400">
                <a:solidFill>
                  <a:srgbClr val="000000"/>
                </a:solidFill>
                <a:latin typeface="Helvetica Neue Medium"/>
                <a:ea typeface="Helvetica Neue Medium"/>
                <a:cs typeface="Helvetica Neue Medium"/>
                <a:sym typeface="Helvetica Neue Medium"/>
              </a:defRPr>
            </a:pPr>
            <a:r>
              <a:t>Mesec</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Kurs"/>
          <p:cNvSpPr txBox="1"/>
          <p:nvPr>
            <p:ph type="title"/>
          </p:nvPr>
        </p:nvSpPr>
        <p:spPr>
          <a:prstGeom prst="rect">
            <a:avLst/>
          </a:prstGeom>
        </p:spPr>
        <p:txBody>
          <a:bodyPr/>
          <a:lstStyle/>
          <a:p>
            <a:pPr/>
            <a:r>
              <a:t>Kurs</a:t>
            </a:r>
          </a:p>
        </p:txBody>
      </p:sp>
      <p:sp>
        <p:nvSpPr>
          <p:cNvPr id="156" name="Opšt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Opšte</a:t>
            </a:r>
          </a:p>
        </p:txBody>
      </p:sp>
      <p:sp>
        <p:nvSpPr>
          <p:cNvPr id="157" name="Lekcija (≥ 51% → kviz)…"/>
          <p:cNvSpPr txBox="1"/>
          <p:nvPr>
            <p:ph type="body" idx="1"/>
          </p:nvPr>
        </p:nvSpPr>
        <p:spPr>
          <a:prstGeom prst="rect">
            <a:avLst/>
          </a:prstGeom>
        </p:spPr>
        <p:txBody>
          <a:bodyPr/>
          <a:lstStyle/>
          <a:p>
            <a:pPr marL="924559" indent="-924559">
              <a:buSzPct val="100000"/>
              <a:buAutoNum type="arabicPeriod" startAt="1"/>
            </a:pPr>
            <a:r>
              <a:t>Lekcija (≥ 51% → kviz)</a:t>
            </a:r>
          </a:p>
          <a:p>
            <a:pPr marL="924559" indent="-924559">
              <a:buSzPct val="100000"/>
              <a:buAutoNum type="arabicPeriod" startAt="1"/>
            </a:pPr>
            <a:r>
              <a:t>Bodovi = lekcija + kviz (vremenski ograničeno)</a:t>
            </a:r>
          </a:p>
          <a:p>
            <a:pPr marL="924559" indent="-924559">
              <a:buSzPct val="100000"/>
              <a:buAutoNum type="arabicPeriod" startAt="1"/>
            </a:pPr>
            <a:r>
              <a:t>Dodatno gradivno nije obavezno</a:t>
            </a:r>
          </a:p>
          <a:p>
            <a:pPr marL="924559" indent="-924559">
              <a:buSzPct val="100000"/>
              <a:buAutoNum type="arabicPeriod" startAt="1"/>
            </a:pPr>
            <a:r>
              <a:t>Pitanja na forumu/konsultacijama</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 name="tidydata"/>
          <p:cNvSpPr txBox="1"/>
          <p:nvPr>
            <p:ph type="title"/>
          </p:nvPr>
        </p:nvSpPr>
        <p:spPr>
          <a:prstGeom prst="rect">
            <a:avLst/>
          </a:prstGeom>
        </p:spPr>
        <p:txBody>
          <a:bodyPr/>
          <a:lstStyle/>
          <a:p>
            <a:pPr/>
            <a:r>
              <a:t>tidydata</a:t>
            </a:r>
          </a:p>
        </p:txBody>
      </p:sp>
      <p:graphicFrame>
        <p:nvGraphicFramePr>
          <p:cNvPr id="323" name="Table 1"/>
          <p:cNvGraphicFramePr/>
          <p:nvPr/>
        </p:nvGraphicFramePr>
        <p:xfrm>
          <a:off x="2324873" y="2847786"/>
          <a:ext cx="19746954" cy="9628117"/>
        </p:xfrm>
        <a:graphic xmlns:a="http://schemas.openxmlformats.org/drawingml/2006/main">
          <a:graphicData uri="http://schemas.openxmlformats.org/drawingml/2006/table">
            <a:tbl>
              <a:tblPr firstCol="1" firstRow="1" lastCol="0" lastRow="0" bandCol="0" bandRow="1" rtl="0">
                <a:tableStyleId>{2708684C-4D16-4618-839F-0558EEFCDFE6}</a:tableStyleId>
              </a:tblPr>
              <a:tblGrid>
                <a:gridCol w="1018315"/>
                <a:gridCol w="1720602"/>
                <a:gridCol w="2317545"/>
                <a:gridCol w="2493117"/>
                <a:gridCol w="2212202"/>
                <a:gridCol w="2738917"/>
                <a:gridCol w="2598460"/>
                <a:gridCol w="1755716"/>
                <a:gridCol w="2879374"/>
              </a:tblGrid>
              <a:tr h="1155701">
                <a:tc>
                  <a:txBody>
                    <a:bodyPr/>
                    <a:lstStyle/>
                    <a:p>
                      <a:pPr>
                        <a:defRPr b="0"/>
                      </a:pPr>
                      <a:r>
                        <a:rPr b="1" sz="2800"/>
                        <a:t>id</a:t>
                      </a:r>
                    </a:p>
                  </a:txBody>
                  <a:tcPr marL="50800" marR="50800" marT="50800" marB="50800" anchor="ctr" anchorCtr="0" horzOverflow="overflow">
                    <a:lnL w="12700">
                      <a:solidFill>
                        <a:srgbClr val="6C6C6C"/>
                      </a:solidFill>
                      <a:miter lim="400000"/>
                    </a:lnL>
                  </a:tcPr>
                </a:tc>
                <a:tc>
                  <a:txBody>
                    <a:bodyPr/>
                    <a:lstStyle/>
                    <a:p>
                      <a:pPr>
                        <a:defRPr b="0"/>
                      </a:pPr>
                      <a:r>
                        <a:rPr b="1" sz="2800"/>
                        <a:t>star</a:t>
                      </a:r>
                    </a:p>
                  </a:txBody>
                  <a:tcPr marL="50800" marR="50800" marT="50800" marB="50800" anchor="ctr" anchorCtr="0" horzOverflow="overflow"/>
                </a:tc>
                <a:tc>
                  <a:txBody>
                    <a:bodyPr/>
                    <a:lstStyle/>
                    <a:p>
                      <a:pPr>
                        <a:defRPr b="0"/>
                      </a:pPr>
                      <a:r>
                        <a:rPr b="1" sz="2800"/>
                        <a:t>pol</a:t>
                      </a:r>
                    </a:p>
                  </a:txBody>
                  <a:tcPr marL="50800" marR="50800" marT="50800" marB="50800" anchor="ctr" anchorCtr="0" horzOverflow="overflow"/>
                </a:tc>
                <a:tc>
                  <a:txBody>
                    <a:bodyPr/>
                    <a:lstStyle/>
                    <a:p>
                      <a:pPr>
                        <a:defRPr b="0"/>
                      </a:pPr>
                      <a:r>
                        <a:rPr b="1" sz="2800"/>
                        <a:t>pusac</a:t>
                      </a:r>
                    </a:p>
                  </a:txBody>
                  <a:tcPr marL="50800" marR="50800" marT="50800" marB="50800" anchor="ctr" anchorCtr="0" horzOverflow="overflow"/>
                </a:tc>
                <a:tc>
                  <a:txBody>
                    <a:bodyPr/>
                    <a:lstStyle/>
                    <a:p>
                      <a:pPr>
                        <a:defRPr b="0"/>
                      </a:pPr>
                      <a:r>
                        <a:rPr b="1" sz="2800"/>
                        <a:t>n_cig</a:t>
                      </a:r>
                    </a:p>
                  </a:txBody>
                  <a:tcPr marL="50800" marR="50800" marT="50800" marB="50800" anchor="ctr" anchorCtr="0" horzOverflow="overflow"/>
                </a:tc>
                <a:tc>
                  <a:txBody>
                    <a:bodyPr/>
                    <a:lstStyle/>
                    <a:p>
                      <a:pPr>
                        <a:defRPr b="0"/>
                      </a:pPr>
                      <a:r>
                        <a:rPr b="1" sz="2800"/>
                        <a:t>visina_cm</a:t>
                      </a:r>
                    </a:p>
                  </a:txBody>
                  <a:tcPr marL="50800" marR="50800" marT="50800" marB="50800" anchor="ctr" anchorCtr="0" horzOverflow="overflow"/>
                </a:tc>
                <a:tc>
                  <a:txBody>
                    <a:bodyPr/>
                    <a:lstStyle/>
                    <a:p>
                      <a:pPr>
                        <a:defRPr b="0"/>
                      </a:pPr>
                      <a:r>
                        <a:rPr b="1" sz="2800"/>
                        <a:t>masa_kg</a:t>
                      </a:r>
                    </a:p>
                  </a:txBody>
                  <a:tcPr marL="50800" marR="50800" marT="50800" marB="50800" anchor="ctr" anchorCtr="0" horzOverflow="overflow"/>
                </a:tc>
                <a:tc>
                  <a:txBody>
                    <a:bodyPr/>
                    <a:lstStyle/>
                    <a:p>
                      <a:pPr>
                        <a:defRPr b="0"/>
                      </a:pPr>
                      <a:r>
                        <a:rPr b="1" sz="2800"/>
                        <a:t>bmi</a:t>
                      </a:r>
                    </a:p>
                  </a:txBody>
                  <a:tcPr marL="50800" marR="50800" marT="50800" marB="50800" anchor="ctr" anchorCtr="0" horzOverflow="overflow"/>
                </a:tc>
                <a:tc>
                  <a:txBody>
                    <a:bodyPr/>
                    <a:lstStyle/>
                    <a:p>
                      <a:pPr>
                        <a:defRPr b="0"/>
                      </a:pPr>
                      <a:r>
                        <a:rPr b="1" sz="2800"/>
                        <a:t>bmi_K</a:t>
                      </a:r>
                    </a:p>
                  </a:txBody>
                  <a:tcPr marL="50800" marR="50800" marT="50800" marB="50800" anchor="ctr" anchorCtr="0" horzOverflow="overflow">
                    <a:lnR w="12700">
                      <a:solidFill>
                        <a:srgbClr val="6C6C6C"/>
                      </a:solidFill>
                      <a:miter lim="400000"/>
                    </a:lnR>
                  </a:tcPr>
                </a:tc>
              </a:tr>
              <a:tr h="2074683">
                <a:tc>
                  <a:txBody>
                    <a:bodyPr/>
                    <a:lstStyle/>
                    <a:p>
                      <a:pPr>
                        <a:defRPr b="0"/>
                      </a:pPr>
                      <a:r>
                        <a:rPr b="1" sz="2800"/>
                        <a:t>1</a:t>
                      </a:r>
                    </a:p>
                  </a:txBody>
                  <a:tcPr marL="50800" marR="50800" marT="50800" marB="50800" anchor="ctr" anchorCtr="0" horzOverflow="overflow"/>
                </a:tc>
                <a:tc>
                  <a:txBody>
                    <a:bodyPr/>
                    <a:lstStyle/>
                    <a:p>
                      <a:pPr/>
                      <a:r>
                        <a:rPr sz="2800"/>
                        <a:t>50</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Pusac</a:t>
                      </a:r>
                    </a:p>
                  </a:txBody>
                  <a:tcPr marL="50800" marR="50800" marT="50800" marB="50800" anchor="ctr" anchorCtr="0" horzOverflow="overflow"/>
                </a:tc>
                <a:tc>
                  <a:txBody>
                    <a:bodyPr/>
                    <a:lstStyle/>
                    <a:p>
                      <a:pPr/>
                      <a:r>
                        <a:rPr sz="2800"/>
                        <a:t>12</a:t>
                      </a:r>
                    </a:p>
                  </a:txBody>
                  <a:tcPr marL="50800" marR="50800" marT="50800" marB="50800" anchor="ctr" anchorCtr="0" horzOverflow="overflow"/>
                </a:tc>
                <a:tc>
                  <a:txBody>
                    <a:bodyPr/>
                    <a:lstStyle/>
                    <a:p>
                      <a:pPr/>
                      <a:r>
                        <a:rPr sz="2800"/>
                        <a:t>187</a:t>
                      </a:r>
                    </a:p>
                  </a:txBody>
                  <a:tcPr marL="50800" marR="50800" marT="50800" marB="50800" anchor="ctr" anchorCtr="0" horzOverflow="overflow"/>
                </a:tc>
                <a:tc>
                  <a:txBody>
                    <a:bodyPr/>
                    <a:lstStyle/>
                    <a:p>
                      <a:pPr/>
                      <a:r>
                        <a:rPr sz="2800"/>
                        <a:t>81</a:t>
                      </a:r>
                    </a:p>
                  </a:txBody>
                  <a:tcPr marL="50800" marR="50800" marT="50800" marB="50800" anchor="ctr" anchorCtr="0" horzOverflow="overflow"/>
                </a:tc>
                <a:tc>
                  <a:txBody>
                    <a:bodyPr/>
                    <a:lstStyle/>
                    <a:p>
                      <a:pPr/>
                      <a:r>
                        <a:rPr sz="2800"/>
                        <a:t>23,2</a:t>
                      </a:r>
                    </a:p>
                  </a:txBody>
                  <a:tcPr marL="50800" marR="50800" marT="50800" marB="50800" anchor="ctr" anchorCtr="0" horzOverflow="overflow"/>
                </a:tc>
                <a:tc>
                  <a:txBody>
                    <a:bodyPr/>
                    <a:lstStyle/>
                    <a:p>
                      <a:pPr/>
                      <a:r>
                        <a:rPr sz="2800"/>
                        <a:t>Normalna uhranjenost</a:t>
                      </a:r>
                    </a:p>
                  </a:txBody>
                  <a:tcPr marL="50800" marR="50800" marT="50800" marB="50800" anchor="ctr" anchorCtr="0" horzOverflow="overflow">
                    <a:lnR w="12700">
                      <a:solidFill>
                        <a:srgbClr val="6C6C6C"/>
                      </a:solidFill>
                      <a:miter lim="400000"/>
                    </a:lnR>
                  </a:tcPr>
                </a:tc>
              </a:tr>
              <a:tr h="1117832">
                <a:tc>
                  <a:txBody>
                    <a:bodyPr/>
                    <a:lstStyle/>
                    <a:p>
                      <a:pPr>
                        <a:defRPr b="0"/>
                      </a:pPr>
                      <a:r>
                        <a:rPr b="1" sz="2800"/>
                        <a:t>2</a:t>
                      </a:r>
                    </a:p>
                  </a:txBody>
                  <a:tcPr marL="50800" marR="50800" marT="50800" marB="50800" anchor="ctr" anchorCtr="0" horzOverflow="overflow"/>
                </a:tc>
                <a:tc>
                  <a:txBody>
                    <a:bodyPr/>
                    <a:lstStyle/>
                    <a:p>
                      <a:pPr/>
                      <a:r>
                        <a:rPr sz="2800"/>
                        <a:t>56</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190</a:t>
                      </a:r>
                    </a:p>
                  </a:txBody>
                  <a:tcPr marL="50800" marR="50800" marT="50800" marB="50800" anchor="ctr" anchorCtr="0" horzOverflow="overflow"/>
                </a:tc>
                <a:tc>
                  <a:txBody>
                    <a:bodyPr/>
                    <a:lstStyle/>
                    <a:p>
                      <a:pPr/>
                      <a:r>
                        <a:rPr sz="2800"/>
                        <a:t>119</a:t>
                      </a:r>
                    </a:p>
                  </a:txBody>
                  <a:tcPr marL="50800" marR="50800" marT="50800" marB="50800" anchor="ctr" anchorCtr="0" horzOverflow="overflow"/>
                </a:tc>
                <a:tc>
                  <a:txBody>
                    <a:bodyPr/>
                    <a:lstStyle/>
                    <a:p>
                      <a:pPr/>
                      <a:r>
                        <a:rPr sz="2800"/>
                        <a:t>33</a:t>
                      </a:r>
                    </a:p>
                  </a:txBody>
                  <a:tcPr marL="50800" marR="50800" marT="50800" marB="50800" anchor="ctr" anchorCtr="0" horzOverflow="overflow"/>
                </a:tc>
                <a:tc>
                  <a:txBody>
                    <a:bodyPr/>
                    <a:lstStyle/>
                    <a:p>
                      <a:pPr/>
                      <a:r>
                        <a:rPr sz="2800"/>
                        <a:t>Gojaznost</a:t>
                      </a:r>
                    </a:p>
                  </a:txBody>
                  <a:tcPr marL="50800" marR="50800" marT="50800" marB="50800" anchor="ctr" anchorCtr="0" horzOverflow="overflow">
                    <a:lnR w="12700">
                      <a:solidFill>
                        <a:srgbClr val="6C6C6C"/>
                      </a:solidFill>
                      <a:miter lim="400000"/>
                    </a:lnR>
                  </a:tcPr>
                </a:tc>
              </a:tr>
              <a:tr h="2074683">
                <a:tc>
                  <a:txBody>
                    <a:bodyPr/>
                    <a:lstStyle/>
                    <a:p>
                      <a:pPr>
                        <a:defRPr b="0"/>
                      </a:pPr>
                      <a:r>
                        <a:rPr b="1" sz="2800"/>
                        <a:t>3</a:t>
                      </a:r>
                    </a:p>
                  </a:txBody>
                  <a:tcPr marL="50800" marR="50800" marT="50800" marB="50800" anchor="ctr" anchorCtr="0" horzOverflow="overflow"/>
                </a:tc>
                <a:tc>
                  <a:txBody>
                    <a:bodyPr/>
                    <a:lstStyle/>
                    <a:p>
                      <a:pPr/>
                      <a:r>
                        <a:rPr sz="2800"/>
                        <a:t>60</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170</a:t>
                      </a:r>
                    </a:p>
                  </a:txBody>
                  <a:tcPr marL="50800" marR="50800" marT="50800" marB="50800" anchor="ctr" anchorCtr="0" horzOverflow="overflow"/>
                </a:tc>
                <a:tc>
                  <a:txBody>
                    <a:bodyPr/>
                    <a:lstStyle/>
                    <a:p>
                      <a:pPr/>
                      <a:r>
                        <a:rPr sz="2800"/>
                        <a:t>72</a:t>
                      </a:r>
                    </a:p>
                  </a:txBody>
                  <a:tcPr marL="50800" marR="50800" marT="50800" marB="50800" anchor="ctr" anchorCtr="0" horzOverflow="overflow"/>
                </a:tc>
                <a:tc>
                  <a:txBody>
                    <a:bodyPr/>
                    <a:lstStyle/>
                    <a:p>
                      <a:pPr/>
                      <a:r>
                        <a:rPr sz="2800"/>
                        <a:t>24,9</a:t>
                      </a:r>
                    </a:p>
                  </a:txBody>
                  <a:tcPr marL="50800" marR="50800" marT="50800" marB="50800" anchor="ctr" anchorCtr="0" horzOverflow="overflow"/>
                </a:tc>
                <a:tc>
                  <a:txBody>
                    <a:bodyPr/>
                    <a:lstStyle/>
                    <a:p>
                      <a:pPr/>
                      <a:r>
                        <a:rPr sz="2800"/>
                        <a:t>Normalna uhranjenost</a:t>
                      </a:r>
                    </a:p>
                  </a:txBody>
                  <a:tcPr marL="50800" marR="50800" marT="50800" marB="50800" anchor="ctr" anchorCtr="0" horzOverflow="overflow">
                    <a:lnR w="12700">
                      <a:solidFill>
                        <a:srgbClr val="6C6C6C"/>
                      </a:solidFill>
                      <a:miter lim="400000"/>
                    </a:lnR>
                  </a:tcPr>
                </a:tc>
              </a:tr>
              <a:tr h="1596257">
                <a:tc>
                  <a:txBody>
                    <a:bodyPr/>
                    <a:lstStyle/>
                    <a:p>
                      <a:pPr>
                        <a:defRPr b="0"/>
                      </a:pPr>
                      <a:r>
                        <a:rPr b="1" sz="2800"/>
                        <a:t>4</a:t>
                      </a:r>
                    </a:p>
                  </a:txBody>
                  <a:tcPr marL="50800" marR="50800" marT="50800" marB="50800" anchor="ctr" anchorCtr="0" horzOverflow="overflow"/>
                </a:tc>
                <a:tc>
                  <a:txBody>
                    <a:bodyPr/>
                    <a:lstStyle/>
                    <a:p>
                      <a:pPr/>
                      <a:r>
                        <a:rPr sz="2800"/>
                        <a:t>51</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180</a:t>
                      </a:r>
                    </a:p>
                  </a:txBody>
                  <a:tcPr marL="50800" marR="50800" marT="50800" marB="50800" anchor="ctr" anchorCtr="0" horzOverflow="overflow"/>
                </a:tc>
                <a:tc>
                  <a:txBody>
                    <a:bodyPr/>
                    <a:lstStyle/>
                    <a:p>
                      <a:pPr/>
                      <a:r>
                        <a:rPr sz="2800"/>
                        <a:t>92</a:t>
                      </a:r>
                    </a:p>
                  </a:txBody>
                  <a:tcPr marL="50800" marR="50800" marT="50800" marB="50800" anchor="ctr" anchorCtr="0" horzOverflow="overflow"/>
                </a:tc>
                <a:tc>
                  <a:txBody>
                    <a:bodyPr/>
                    <a:lstStyle/>
                    <a:p>
                      <a:pPr/>
                      <a:r>
                        <a:rPr sz="2800"/>
                        <a:t>28,4</a:t>
                      </a:r>
                    </a:p>
                  </a:txBody>
                  <a:tcPr marL="50800" marR="50800" marT="50800" marB="50800" anchor="ctr" anchorCtr="0" horzOverflow="overflow"/>
                </a:tc>
                <a:tc>
                  <a:txBody>
                    <a:bodyPr/>
                    <a:lstStyle/>
                    <a:p>
                      <a:pPr/>
                      <a:r>
                        <a:rPr sz="2800"/>
                        <a:t>Prekomerna masa</a:t>
                      </a:r>
                    </a:p>
                  </a:txBody>
                  <a:tcPr marL="50800" marR="50800" marT="50800" marB="50800" anchor="ctr" anchorCtr="0" horzOverflow="overflow">
                    <a:lnR w="12700">
                      <a:solidFill>
                        <a:srgbClr val="6C6C6C"/>
                      </a:solidFill>
                      <a:miter lim="400000"/>
                    </a:lnR>
                  </a:tcPr>
                </a:tc>
              </a:tr>
              <a:tr h="1596257">
                <a:tc>
                  <a:txBody>
                    <a:bodyPr/>
                    <a:lstStyle/>
                    <a:p>
                      <a:pPr>
                        <a:defRPr b="0"/>
                      </a:pPr>
                      <a:r>
                        <a:rPr b="1" sz="2800"/>
                        <a:t>5</a:t>
                      </a:r>
                    </a:p>
                  </a:txBody>
                  <a:tcPr marL="50800" marR="50800" marT="50800" marB="50800" anchor="ctr" anchorCtr="0" horzOverflow="overflow">
                    <a:lnB w="12700">
                      <a:solidFill>
                        <a:srgbClr val="6C6C6C"/>
                      </a:solidFill>
                      <a:miter lim="400000"/>
                    </a:lnB>
                  </a:tcPr>
                </a:tc>
                <a:tc>
                  <a:txBody>
                    <a:bodyPr/>
                    <a:lstStyle/>
                    <a:p>
                      <a:pPr/>
                      <a:r>
                        <a:rPr sz="2800"/>
                        <a:t>56</a:t>
                      </a:r>
                    </a:p>
                  </a:txBody>
                  <a:tcPr marL="50800" marR="50800" marT="50800" marB="50800" anchor="ctr" anchorCtr="0" horzOverflow="overflow">
                    <a:lnB w="12700">
                      <a:solidFill>
                        <a:srgbClr val="6C6C6C"/>
                      </a:solidFill>
                      <a:miter lim="400000"/>
                    </a:lnB>
                  </a:tcPr>
                </a:tc>
                <a:tc>
                  <a:txBody>
                    <a:bodyPr/>
                    <a:lstStyle/>
                    <a:p>
                      <a:pPr/>
                      <a:r>
                        <a:rPr sz="2800"/>
                        <a:t>Muski</a:t>
                      </a:r>
                    </a:p>
                  </a:txBody>
                  <a:tcPr marL="50800" marR="50800" marT="50800" marB="50800" anchor="ctr" anchorCtr="0" horzOverflow="overflow">
                    <a:lnB w="12700">
                      <a:solidFill>
                        <a:srgbClr val="6C6C6C"/>
                      </a:solidFill>
                      <a:miter lim="400000"/>
                    </a:lnB>
                  </a:tcPr>
                </a:tc>
                <a:tc>
                  <a:txBody>
                    <a:bodyPr/>
                    <a:lstStyle/>
                    <a:p>
                      <a:pPr/>
                      <a:r>
                        <a:rPr sz="2800"/>
                        <a:t>Nepusac</a:t>
                      </a:r>
                    </a:p>
                  </a:txBody>
                  <a:tcPr marL="50800" marR="50800" marT="50800" marB="50800" anchor="ctr" anchorCtr="0" horzOverflow="overflow">
                    <a:lnB w="12700">
                      <a:solidFill>
                        <a:srgbClr val="6C6C6C"/>
                      </a:solidFill>
                      <a:miter lim="400000"/>
                    </a:lnB>
                  </a:tcPr>
                </a:tc>
                <a:tc>
                  <a:txBody>
                    <a:bodyPr/>
                    <a:lstStyle/>
                    <a:p>
                      <a:pPr/>
                      <a:r>
                        <a:rPr sz="2800"/>
                        <a:t>0</a:t>
                      </a:r>
                    </a:p>
                  </a:txBody>
                  <a:tcPr marL="50800" marR="50800" marT="50800" marB="50800" anchor="ctr" anchorCtr="0" horzOverflow="overflow">
                    <a:lnB w="12700">
                      <a:solidFill>
                        <a:srgbClr val="6C6C6C"/>
                      </a:solidFill>
                      <a:miter lim="400000"/>
                    </a:lnB>
                  </a:tcPr>
                </a:tc>
                <a:tc>
                  <a:txBody>
                    <a:bodyPr/>
                    <a:lstStyle/>
                    <a:p>
                      <a:pPr/>
                      <a:r>
                        <a:rPr sz="2800"/>
                        <a:t>178</a:t>
                      </a:r>
                    </a:p>
                  </a:txBody>
                  <a:tcPr marL="50800" marR="50800" marT="50800" marB="50800" anchor="ctr" anchorCtr="0" horzOverflow="overflow">
                    <a:lnB w="12700">
                      <a:solidFill>
                        <a:srgbClr val="6C6C6C"/>
                      </a:solidFill>
                      <a:miter lim="400000"/>
                    </a:lnB>
                  </a:tcPr>
                </a:tc>
                <a:tc>
                  <a:txBody>
                    <a:bodyPr/>
                    <a:lstStyle/>
                    <a:p>
                      <a:pPr/>
                      <a:r>
                        <a:rPr sz="2800"/>
                        <a:t>82</a:t>
                      </a:r>
                    </a:p>
                  </a:txBody>
                  <a:tcPr marL="50800" marR="50800" marT="50800" marB="50800" anchor="ctr" anchorCtr="0" horzOverflow="overflow">
                    <a:lnB w="12700">
                      <a:solidFill>
                        <a:srgbClr val="6C6C6C"/>
                      </a:solidFill>
                      <a:miter lim="400000"/>
                    </a:lnB>
                  </a:tcPr>
                </a:tc>
                <a:tc>
                  <a:txBody>
                    <a:bodyPr/>
                    <a:lstStyle/>
                    <a:p>
                      <a:pPr/>
                      <a:r>
                        <a:rPr sz="2800"/>
                        <a:t>25,9</a:t>
                      </a:r>
                    </a:p>
                  </a:txBody>
                  <a:tcPr marL="50800" marR="50800" marT="50800" marB="50800" anchor="ctr" anchorCtr="0" horzOverflow="overflow">
                    <a:lnB w="12700">
                      <a:solidFill>
                        <a:srgbClr val="6C6C6C"/>
                      </a:solidFill>
                      <a:miter lim="400000"/>
                    </a:lnB>
                  </a:tcPr>
                </a:tc>
                <a:tc>
                  <a:txBody>
                    <a:bodyPr/>
                    <a:lstStyle/>
                    <a:p>
                      <a:pPr/>
                      <a:r>
                        <a:rPr sz="2800"/>
                        <a:t>Prekomerna masa</a:t>
                      </a:r>
                    </a:p>
                  </a:txBody>
                  <a:tcPr marL="50800" marR="50800" marT="50800" marB="50800" anchor="ctr" anchorCtr="0" horzOverflow="overflow">
                    <a:lnR w="12700">
                      <a:solidFill>
                        <a:srgbClr val="6C6C6C"/>
                      </a:solidFill>
                      <a:miter lim="400000"/>
                    </a:lnR>
                    <a:lnB w="12700">
                      <a:solidFill>
                        <a:srgbClr val="6C6C6C"/>
                      </a:solidFill>
                      <a:miter lim="400000"/>
                    </a:lnB>
                  </a:tcPr>
                </a:tc>
              </a:tr>
            </a:tbl>
          </a:graphicData>
        </a:graphic>
      </p:graphicFrame>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5" name="tidydata"/>
          <p:cNvSpPr txBox="1"/>
          <p:nvPr>
            <p:ph type="title"/>
          </p:nvPr>
        </p:nvSpPr>
        <p:spPr>
          <a:prstGeom prst="rect">
            <a:avLst/>
          </a:prstGeom>
        </p:spPr>
        <p:txBody>
          <a:bodyPr/>
          <a:lstStyle/>
          <a:p>
            <a:pPr/>
            <a:r>
              <a:t>tidydata</a:t>
            </a:r>
          </a:p>
        </p:txBody>
      </p:sp>
      <p:graphicFrame>
        <p:nvGraphicFramePr>
          <p:cNvPr id="326" name="Table 1"/>
          <p:cNvGraphicFramePr/>
          <p:nvPr/>
        </p:nvGraphicFramePr>
        <p:xfrm>
          <a:off x="4649533" y="3612740"/>
          <a:ext cx="15102792" cy="6508380"/>
        </p:xfrm>
        <a:graphic xmlns:a="http://schemas.openxmlformats.org/drawingml/2006/main">
          <a:graphicData uri="http://schemas.openxmlformats.org/drawingml/2006/table">
            <a:tbl>
              <a:tblPr firstCol="1" firstRow="1" lastCol="0" lastRow="0" bandCol="0" bandRow="1" rtl="0">
                <a:tableStyleId>{2708684C-4D16-4618-839F-0558EEFCDFE6}</a:tableStyleId>
              </a:tblPr>
              <a:tblGrid>
                <a:gridCol w="778670"/>
                <a:gridCol w="1315684"/>
                <a:gridCol w="1772146"/>
                <a:gridCol w="1906399"/>
                <a:gridCol w="1691593"/>
                <a:gridCol w="2094354"/>
                <a:gridCol w="1986951"/>
                <a:gridCol w="1342534"/>
                <a:gridCol w="2201757"/>
              </a:tblGrid>
              <a:tr h="780732">
                <a:tc>
                  <a:txBody>
                    <a:bodyPr/>
                    <a:lstStyle/>
                    <a:p>
                      <a:pPr>
                        <a:defRPr b="0"/>
                      </a:pPr>
                      <a:r>
                        <a:rPr b="1" sz="2800"/>
                        <a:t>id</a:t>
                      </a:r>
                    </a:p>
                  </a:txBody>
                  <a:tcPr marL="50800" marR="50800" marT="50800" marB="50800" anchor="ctr" anchorCtr="0" horzOverflow="overflow">
                    <a:lnL w="12700">
                      <a:solidFill>
                        <a:srgbClr val="5E5E5E"/>
                      </a:solidFill>
                      <a:miter lim="400000"/>
                    </a:lnL>
                    <a:lnT w="12700">
                      <a:solidFill>
                        <a:srgbClr val="5E5E5E"/>
                      </a:solidFill>
                      <a:miter lim="400000"/>
                    </a:lnT>
                  </a:tcPr>
                </a:tc>
                <a:tc>
                  <a:txBody>
                    <a:bodyPr/>
                    <a:lstStyle/>
                    <a:p>
                      <a:pPr>
                        <a:defRPr b="0"/>
                      </a:pPr>
                      <a:r>
                        <a:rPr b="1" sz="2800"/>
                        <a:t>star</a:t>
                      </a:r>
                    </a:p>
                  </a:txBody>
                  <a:tcPr marL="50800" marR="50800" marT="50800" marB="50800" anchor="ctr" anchorCtr="0" horzOverflow="overflow">
                    <a:lnT w="12700">
                      <a:solidFill>
                        <a:srgbClr val="5E5E5E"/>
                      </a:solidFill>
                      <a:miter lim="400000"/>
                    </a:lnT>
                  </a:tcPr>
                </a:tc>
                <a:tc>
                  <a:txBody>
                    <a:bodyPr/>
                    <a:lstStyle/>
                    <a:p>
                      <a:pPr>
                        <a:defRPr b="0"/>
                      </a:pPr>
                      <a:r>
                        <a:rPr b="1" sz="2800"/>
                        <a:t>pol</a:t>
                      </a:r>
                    </a:p>
                  </a:txBody>
                  <a:tcPr marL="50800" marR="50800" marT="50800" marB="50800" anchor="ctr" anchorCtr="0" horzOverflow="overflow">
                    <a:lnT w="12700">
                      <a:solidFill>
                        <a:srgbClr val="5E5E5E"/>
                      </a:solidFill>
                      <a:miter lim="400000"/>
                    </a:lnT>
                  </a:tcPr>
                </a:tc>
                <a:tc>
                  <a:txBody>
                    <a:bodyPr/>
                    <a:lstStyle/>
                    <a:p>
                      <a:pPr>
                        <a:defRPr b="0"/>
                      </a:pPr>
                      <a:r>
                        <a:rPr b="1" sz="2800"/>
                        <a:t>pusac</a:t>
                      </a:r>
                    </a:p>
                  </a:txBody>
                  <a:tcPr marL="50800" marR="50800" marT="50800" marB="50800" anchor="ctr" anchorCtr="0" horzOverflow="overflow">
                    <a:lnT w="12700">
                      <a:solidFill>
                        <a:srgbClr val="5E5E5E"/>
                      </a:solidFill>
                      <a:miter lim="400000"/>
                    </a:lnT>
                  </a:tcPr>
                </a:tc>
                <a:tc>
                  <a:txBody>
                    <a:bodyPr/>
                    <a:lstStyle/>
                    <a:p>
                      <a:pPr>
                        <a:defRPr b="0"/>
                      </a:pPr>
                      <a:r>
                        <a:rPr b="1" sz="2800"/>
                        <a:t>n_cig</a:t>
                      </a:r>
                    </a:p>
                  </a:txBody>
                  <a:tcPr marL="50800" marR="50800" marT="50800" marB="50800" anchor="ctr" anchorCtr="0" horzOverflow="overflow">
                    <a:lnT w="12700">
                      <a:solidFill>
                        <a:srgbClr val="5E5E5E"/>
                      </a:solidFill>
                      <a:miter lim="400000"/>
                    </a:lnT>
                  </a:tcPr>
                </a:tc>
                <a:tc>
                  <a:txBody>
                    <a:bodyPr/>
                    <a:lstStyle/>
                    <a:p>
                      <a:pPr>
                        <a:defRPr b="0"/>
                      </a:pPr>
                      <a:r>
                        <a:rPr b="1" sz="2800"/>
                        <a:t>visina_cm</a:t>
                      </a:r>
                    </a:p>
                  </a:txBody>
                  <a:tcPr marL="50800" marR="50800" marT="50800" marB="50800" anchor="ctr" anchorCtr="0" horzOverflow="overflow">
                    <a:lnT w="12700">
                      <a:solidFill>
                        <a:srgbClr val="5E5E5E"/>
                      </a:solidFill>
                      <a:miter lim="400000"/>
                    </a:lnT>
                  </a:tcPr>
                </a:tc>
                <a:tc>
                  <a:txBody>
                    <a:bodyPr/>
                    <a:lstStyle/>
                    <a:p>
                      <a:pPr>
                        <a:defRPr b="0"/>
                      </a:pPr>
                      <a:r>
                        <a:rPr b="1" sz="2800"/>
                        <a:t>masa_kg</a:t>
                      </a:r>
                    </a:p>
                  </a:txBody>
                  <a:tcPr marL="50800" marR="50800" marT="50800" marB="50800" anchor="ctr" anchorCtr="0" horzOverflow="overflow">
                    <a:lnT w="12700">
                      <a:solidFill>
                        <a:srgbClr val="5E5E5E"/>
                      </a:solidFill>
                      <a:miter lim="400000"/>
                    </a:lnT>
                  </a:tcPr>
                </a:tc>
                <a:tc>
                  <a:txBody>
                    <a:bodyPr/>
                    <a:lstStyle/>
                    <a:p>
                      <a:pPr>
                        <a:defRPr b="0"/>
                      </a:pPr>
                      <a:r>
                        <a:rPr b="1" sz="2800"/>
                        <a:t>bmi</a:t>
                      </a:r>
                    </a:p>
                  </a:txBody>
                  <a:tcPr marL="50800" marR="50800" marT="50800" marB="50800" anchor="ctr" anchorCtr="0" horzOverflow="overflow">
                    <a:lnT w="12700">
                      <a:solidFill>
                        <a:srgbClr val="5E5E5E"/>
                      </a:solidFill>
                      <a:miter lim="400000"/>
                    </a:lnT>
                  </a:tcPr>
                </a:tc>
                <a:tc>
                  <a:txBody>
                    <a:bodyPr/>
                    <a:lstStyle/>
                    <a:p>
                      <a:pPr>
                        <a:defRPr b="0"/>
                      </a:pPr>
                      <a:r>
                        <a:rPr b="1" sz="2800"/>
                        <a:t>bmi_K</a:t>
                      </a:r>
                    </a:p>
                  </a:txBody>
                  <a:tcPr marL="50800" marR="50800" marT="50800" marB="50800" anchor="ctr" anchorCtr="0" horzOverflow="overflow">
                    <a:lnR w="12700">
                      <a:solidFill>
                        <a:srgbClr val="5E5E5E"/>
                      </a:solidFill>
                      <a:miter lim="400000"/>
                    </a:lnR>
                    <a:lnT w="12700">
                      <a:solidFill>
                        <a:srgbClr val="5E5E5E"/>
                      </a:solidFill>
                      <a:miter lim="400000"/>
                    </a:lnT>
                  </a:tcPr>
                </a:tc>
              </a:tr>
              <a:tr h="1401549">
                <a:tc>
                  <a:txBody>
                    <a:bodyPr/>
                    <a:lstStyle/>
                    <a:p>
                      <a:pPr>
                        <a:defRPr b="0"/>
                      </a:pPr>
                      <a:r>
                        <a:rPr b="1" sz="2800"/>
                        <a:t>1</a:t>
                      </a:r>
                    </a:p>
                  </a:txBody>
                  <a:tcPr marL="50800" marR="50800" marT="50800" marB="50800" anchor="ctr" anchorCtr="0" horzOverflow="overflow">
                    <a:lnL w="12700">
                      <a:solidFill>
                        <a:srgbClr val="5E5E5E"/>
                      </a:solidFill>
                      <a:miter lim="400000"/>
                    </a:lnL>
                  </a:tcPr>
                </a:tc>
                <a:tc>
                  <a:txBody>
                    <a:bodyPr/>
                    <a:lstStyle/>
                    <a:p>
                      <a:pPr/>
                      <a:r>
                        <a:rPr sz="2800"/>
                        <a:t>50</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Pusac</a:t>
                      </a:r>
                    </a:p>
                  </a:txBody>
                  <a:tcPr marL="50800" marR="50800" marT="50800" marB="50800" anchor="ctr" anchorCtr="0" horzOverflow="overflow"/>
                </a:tc>
                <a:tc>
                  <a:txBody>
                    <a:bodyPr/>
                    <a:lstStyle/>
                    <a:p>
                      <a:pPr/>
                      <a:r>
                        <a:rPr sz="2800"/>
                        <a:t>12</a:t>
                      </a:r>
                    </a:p>
                  </a:txBody>
                  <a:tcPr marL="50800" marR="50800" marT="50800" marB="50800" anchor="ctr" anchorCtr="0" horzOverflow="overflow"/>
                </a:tc>
                <a:tc>
                  <a:txBody>
                    <a:bodyPr/>
                    <a:lstStyle/>
                    <a:p>
                      <a:pPr/>
                      <a:r>
                        <a:rPr sz="2800"/>
                        <a:t>187</a:t>
                      </a:r>
                    </a:p>
                  </a:txBody>
                  <a:tcPr marL="50800" marR="50800" marT="50800" marB="50800" anchor="ctr" anchorCtr="0" horzOverflow="overflow"/>
                </a:tc>
                <a:tc>
                  <a:txBody>
                    <a:bodyPr/>
                    <a:lstStyle/>
                    <a:p>
                      <a:pPr/>
                      <a:r>
                        <a:rPr sz="2800"/>
                        <a:t>81</a:t>
                      </a:r>
                    </a:p>
                  </a:txBody>
                  <a:tcPr marL="50800" marR="50800" marT="50800" marB="50800" anchor="ctr" anchorCtr="0" horzOverflow="overflow"/>
                </a:tc>
                <a:tc>
                  <a:txBody>
                    <a:bodyPr/>
                    <a:lstStyle/>
                    <a:p>
                      <a:pPr/>
                      <a:r>
                        <a:rPr sz="2800"/>
                        <a:t>23,2</a:t>
                      </a:r>
                    </a:p>
                  </a:txBody>
                  <a:tcPr marL="50800" marR="50800" marT="50800" marB="50800" anchor="ctr" anchorCtr="0" horzOverflow="overflow"/>
                </a:tc>
                <a:tc>
                  <a:txBody>
                    <a:bodyPr/>
                    <a:lstStyle/>
                    <a:p>
                      <a:pPr/>
                      <a:r>
                        <a:rPr sz="2800"/>
                        <a:t>Normalna uhranjenost</a:t>
                      </a:r>
                    </a:p>
                  </a:txBody>
                  <a:tcPr marL="50800" marR="50800" marT="50800" marB="50800" anchor="ctr" anchorCtr="0" horzOverflow="overflow">
                    <a:lnR w="12700">
                      <a:solidFill>
                        <a:srgbClr val="5E5E5E"/>
                      </a:solidFill>
                      <a:miter lim="400000"/>
                    </a:lnR>
                  </a:tcPr>
                </a:tc>
              </a:tr>
              <a:tr h="755149">
                <a:tc>
                  <a:txBody>
                    <a:bodyPr/>
                    <a:lstStyle/>
                    <a:p>
                      <a:pPr>
                        <a:defRPr b="0"/>
                      </a:pPr>
                      <a:r>
                        <a:rPr b="1" sz="2800"/>
                        <a:t>2</a:t>
                      </a:r>
                    </a:p>
                  </a:txBody>
                  <a:tcPr marL="50800" marR="50800" marT="50800" marB="50800" anchor="ctr" anchorCtr="0" horzOverflow="overflow">
                    <a:lnL w="12700">
                      <a:solidFill>
                        <a:srgbClr val="5E5E5E"/>
                      </a:solidFill>
                      <a:miter lim="400000"/>
                    </a:lnL>
                  </a:tcPr>
                </a:tc>
                <a:tc>
                  <a:txBody>
                    <a:bodyPr/>
                    <a:lstStyle/>
                    <a:p>
                      <a:pPr/>
                      <a:r>
                        <a:rPr sz="2800"/>
                        <a:t>56</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190</a:t>
                      </a:r>
                    </a:p>
                  </a:txBody>
                  <a:tcPr marL="50800" marR="50800" marT="50800" marB="50800" anchor="ctr" anchorCtr="0" horzOverflow="overflow"/>
                </a:tc>
                <a:tc>
                  <a:txBody>
                    <a:bodyPr/>
                    <a:lstStyle/>
                    <a:p>
                      <a:pPr/>
                      <a:r>
                        <a:rPr sz="2800"/>
                        <a:t>119</a:t>
                      </a:r>
                    </a:p>
                  </a:txBody>
                  <a:tcPr marL="50800" marR="50800" marT="50800" marB="50800" anchor="ctr" anchorCtr="0" horzOverflow="overflow"/>
                </a:tc>
                <a:tc>
                  <a:txBody>
                    <a:bodyPr/>
                    <a:lstStyle/>
                    <a:p>
                      <a:pPr/>
                      <a:r>
                        <a:rPr sz="2800"/>
                        <a:t>33</a:t>
                      </a:r>
                    </a:p>
                  </a:txBody>
                  <a:tcPr marL="50800" marR="50800" marT="50800" marB="50800" anchor="ctr" anchorCtr="0" horzOverflow="overflow"/>
                </a:tc>
                <a:tc>
                  <a:txBody>
                    <a:bodyPr/>
                    <a:lstStyle/>
                    <a:p>
                      <a:pPr/>
                      <a:r>
                        <a:rPr sz="2800"/>
                        <a:t>Gojaznost</a:t>
                      </a:r>
                    </a:p>
                  </a:txBody>
                  <a:tcPr marL="50800" marR="50800" marT="50800" marB="50800" anchor="ctr" anchorCtr="0" horzOverflow="overflow">
                    <a:lnR w="12700">
                      <a:solidFill>
                        <a:srgbClr val="5E5E5E"/>
                      </a:solidFill>
                      <a:miter lim="400000"/>
                    </a:lnR>
                  </a:tcPr>
                </a:tc>
              </a:tr>
              <a:tr h="1401549">
                <a:tc>
                  <a:txBody>
                    <a:bodyPr/>
                    <a:lstStyle/>
                    <a:p>
                      <a:pPr>
                        <a:defRPr b="0"/>
                      </a:pPr>
                      <a:r>
                        <a:rPr b="1" sz="2800"/>
                        <a:t>3</a:t>
                      </a:r>
                    </a:p>
                  </a:txBody>
                  <a:tcPr marL="50800" marR="50800" marT="50800" marB="50800" anchor="ctr" anchorCtr="0" horzOverflow="overflow">
                    <a:lnL w="12700">
                      <a:solidFill>
                        <a:srgbClr val="5E5E5E"/>
                      </a:solidFill>
                      <a:miter lim="400000"/>
                    </a:lnL>
                  </a:tcPr>
                </a:tc>
                <a:tc>
                  <a:txBody>
                    <a:bodyPr/>
                    <a:lstStyle/>
                    <a:p>
                      <a:pPr/>
                      <a:r>
                        <a:rPr sz="2800"/>
                        <a:t>60</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170</a:t>
                      </a:r>
                    </a:p>
                  </a:txBody>
                  <a:tcPr marL="50800" marR="50800" marT="50800" marB="50800" anchor="ctr" anchorCtr="0" horzOverflow="overflow"/>
                </a:tc>
                <a:tc>
                  <a:txBody>
                    <a:bodyPr/>
                    <a:lstStyle/>
                    <a:p>
                      <a:pPr/>
                      <a:r>
                        <a:rPr sz="2800"/>
                        <a:t>72</a:t>
                      </a:r>
                    </a:p>
                  </a:txBody>
                  <a:tcPr marL="50800" marR="50800" marT="50800" marB="50800" anchor="ctr" anchorCtr="0" horzOverflow="overflow"/>
                </a:tc>
                <a:tc>
                  <a:txBody>
                    <a:bodyPr/>
                    <a:lstStyle/>
                    <a:p>
                      <a:pPr/>
                      <a:r>
                        <a:rPr sz="2800"/>
                        <a:t>24,9</a:t>
                      </a:r>
                    </a:p>
                  </a:txBody>
                  <a:tcPr marL="50800" marR="50800" marT="50800" marB="50800" anchor="ctr" anchorCtr="0" horzOverflow="overflow"/>
                </a:tc>
                <a:tc>
                  <a:txBody>
                    <a:bodyPr/>
                    <a:lstStyle/>
                    <a:p>
                      <a:pPr/>
                      <a:r>
                        <a:rPr sz="2800"/>
                        <a:t>Normalna uhranjenost</a:t>
                      </a:r>
                    </a:p>
                  </a:txBody>
                  <a:tcPr marL="50800" marR="50800" marT="50800" marB="50800" anchor="ctr" anchorCtr="0" horzOverflow="overflow">
                    <a:lnR w="12700">
                      <a:solidFill>
                        <a:srgbClr val="5E5E5E"/>
                      </a:solidFill>
                      <a:miter lim="400000"/>
                    </a:lnR>
                  </a:tcPr>
                </a:tc>
              </a:tr>
              <a:tr h="1078349">
                <a:tc>
                  <a:txBody>
                    <a:bodyPr/>
                    <a:lstStyle/>
                    <a:p>
                      <a:pPr>
                        <a:defRPr b="0"/>
                      </a:pPr>
                      <a:r>
                        <a:rPr b="1" sz="2800"/>
                        <a:t>4</a:t>
                      </a:r>
                    </a:p>
                  </a:txBody>
                  <a:tcPr marL="50800" marR="50800" marT="50800" marB="50800" anchor="ctr" anchorCtr="0" horzOverflow="overflow">
                    <a:lnL w="12700">
                      <a:solidFill>
                        <a:srgbClr val="5E5E5E"/>
                      </a:solidFill>
                      <a:miter lim="400000"/>
                    </a:lnL>
                  </a:tcPr>
                </a:tc>
                <a:tc>
                  <a:txBody>
                    <a:bodyPr/>
                    <a:lstStyle/>
                    <a:p>
                      <a:pPr/>
                      <a:r>
                        <a:rPr sz="2800"/>
                        <a:t>51</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180</a:t>
                      </a:r>
                    </a:p>
                  </a:txBody>
                  <a:tcPr marL="50800" marR="50800" marT="50800" marB="50800" anchor="ctr" anchorCtr="0" horzOverflow="overflow"/>
                </a:tc>
                <a:tc>
                  <a:txBody>
                    <a:bodyPr/>
                    <a:lstStyle/>
                    <a:p>
                      <a:pPr/>
                      <a:r>
                        <a:rPr sz="2800"/>
                        <a:t>92</a:t>
                      </a:r>
                    </a:p>
                  </a:txBody>
                  <a:tcPr marL="50800" marR="50800" marT="50800" marB="50800" anchor="ctr" anchorCtr="0" horzOverflow="overflow"/>
                </a:tc>
                <a:tc>
                  <a:txBody>
                    <a:bodyPr/>
                    <a:lstStyle/>
                    <a:p>
                      <a:pPr/>
                      <a:r>
                        <a:rPr sz="2800"/>
                        <a:t>28,4</a:t>
                      </a:r>
                    </a:p>
                  </a:txBody>
                  <a:tcPr marL="50800" marR="50800" marT="50800" marB="50800" anchor="ctr" anchorCtr="0" horzOverflow="overflow"/>
                </a:tc>
                <a:tc>
                  <a:txBody>
                    <a:bodyPr/>
                    <a:lstStyle/>
                    <a:p>
                      <a:pPr/>
                      <a:r>
                        <a:rPr sz="2800"/>
                        <a:t>Prekomerna masa</a:t>
                      </a:r>
                    </a:p>
                  </a:txBody>
                  <a:tcPr marL="50800" marR="50800" marT="50800" marB="50800" anchor="ctr" anchorCtr="0" horzOverflow="overflow">
                    <a:lnR w="12700">
                      <a:solidFill>
                        <a:srgbClr val="5E5E5E"/>
                      </a:solidFill>
                      <a:miter lim="400000"/>
                    </a:lnR>
                  </a:tcPr>
                </a:tc>
              </a:tr>
              <a:tr h="1078349">
                <a:tc>
                  <a:txBody>
                    <a:bodyPr/>
                    <a:lstStyle/>
                    <a:p>
                      <a:pPr>
                        <a:defRPr b="0"/>
                      </a:pPr>
                      <a:r>
                        <a:rPr b="1" sz="2800"/>
                        <a:t>5</a:t>
                      </a:r>
                    </a:p>
                  </a:txBody>
                  <a:tcPr marL="50800" marR="50800" marT="50800" marB="50800" anchor="ctr" anchorCtr="0" horzOverflow="overflow">
                    <a:lnL w="12700">
                      <a:solidFill>
                        <a:srgbClr val="5E5E5E"/>
                      </a:solidFill>
                      <a:miter lim="400000"/>
                    </a:lnL>
                    <a:lnB w="12700">
                      <a:solidFill>
                        <a:srgbClr val="5E5E5E"/>
                      </a:solidFill>
                      <a:miter lim="400000"/>
                    </a:lnB>
                  </a:tcPr>
                </a:tc>
                <a:tc>
                  <a:txBody>
                    <a:bodyPr/>
                    <a:lstStyle/>
                    <a:p>
                      <a:pPr/>
                      <a:r>
                        <a:rPr sz="2800"/>
                        <a:t>56</a:t>
                      </a:r>
                    </a:p>
                  </a:txBody>
                  <a:tcPr marL="50800" marR="50800" marT="50800" marB="50800" anchor="ctr" anchorCtr="0" horzOverflow="overflow">
                    <a:lnB w="12700">
                      <a:solidFill>
                        <a:srgbClr val="5E5E5E"/>
                      </a:solidFill>
                      <a:miter lim="400000"/>
                    </a:lnB>
                  </a:tcPr>
                </a:tc>
                <a:tc>
                  <a:txBody>
                    <a:bodyPr/>
                    <a:lstStyle/>
                    <a:p>
                      <a:pPr/>
                      <a:r>
                        <a:rPr sz="2800"/>
                        <a:t>Muski</a:t>
                      </a:r>
                    </a:p>
                  </a:txBody>
                  <a:tcPr marL="50800" marR="50800" marT="50800" marB="50800" anchor="ctr" anchorCtr="0" horzOverflow="overflow">
                    <a:lnB w="12700">
                      <a:solidFill>
                        <a:srgbClr val="5E5E5E"/>
                      </a:solidFill>
                      <a:miter lim="400000"/>
                    </a:lnB>
                  </a:tcPr>
                </a:tc>
                <a:tc>
                  <a:txBody>
                    <a:bodyPr/>
                    <a:lstStyle/>
                    <a:p>
                      <a:pPr/>
                      <a:r>
                        <a:rPr sz="2800"/>
                        <a:t>Nepusac</a:t>
                      </a:r>
                    </a:p>
                  </a:txBody>
                  <a:tcPr marL="50800" marR="50800" marT="50800" marB="50800" anchor="ctr" anchorCtr="0" horzOverflow="overflow">
                    <a:lnB w="12700">
                      <a:solidFill>
                        <a:srgbClr val="5E5E5E"/>
                      </a:solidFill>
                      <a:miter lim="400000"/>
                    </a:lnB>
                  </a:tcPr>
                </a:tc>
                <a:tc>
                  <a:txBody>
                    <a:bodyPr/>
                    <a:lstStyle/>
                    <a:p>
                      <a:pPr/>
                      <a:r>
                        <a:rPr sz="2800"/>
                        <a:t>0</a:t>
                      </a:r>
                    </a:p>
                  </a:txBody>
                  <a:tcPr marL="50800" marR="50800" marT="50800" marB="50800" anchor="ctr" anchorCtr="0" horzOverflow="overflow">
                    <a:lnB w="12700">
                      <a:solidFill>
                        <a:srgbClr val="5E5E5E"/>
                      </a:solidFill>
                      <a:miter lim="400000"/>
                    </a:lnB>
                  </a:tcPr>
                </a:tc>
                <a:tc>
                  <a:txBody>
                    <a:bodyPr/>
                    <a:lstStyle/>
                    <a:p>
                      <a:pPr/>
                      <a:r>
                        <a:rPr sz="2800"/>
                        <a:t>178</a:t>
                      </a:r>
                    </a:p>
                  </a:txBody>
                  <a:tcPr marL="50800" marR="50800" marT="50800" marB="50800" anchor="ctr" anchorCtr="0" horzOverflow="overflow">
                    <a:lnB w="12700">
                      <a:solidFill>
                        <a:srgbClr val="5E5E5E"/>
                      </a:solidFill>
                      <a:miter lim="400000"/>
                    </a:lnB>
                  </a:tcPr>
                </a:tc>
                <a:tc>
                  <a:txBody>
                    <a:bodyPr/>
                    <a:lstStyle/>
                    <a:p>
                      <a:pPr/>
                      <a:r>
                        <a:rPr sz="2800"/>
                        <a:t>82</a:t>
                      </a:r>
                    </a:p>
                  </a:txBody>
                  <a:tcPr marL="50800" marR="50800" marT="50800" marB="50800" anchor="ctr" anchorCtr="0" horzOverflow="overflow">
                    <a:lnB w="12700">
                      <a:solidFill>
                        <a:srgbClr val="5E5E5E"/>
                      </a:solidFill>
                      <a:miter lim="400000"/>
                    </a:lnB>
                  </a:tcPr>
                </a:tc>
                <a:tc>
                  <a:txBody>
                    <a:bodyPr/>
                    <a:lstStyle/>
                    <a:p>
                      <a:pPr/>
                      <a:r>
                        <a:rPr sz="2800"/>
                        <a:t>25,9</a:t>
                      </a:r>
                    </a:p>
                  </a:txBody>
                  <a:tcPr marL="50800" marR="50800" marT="50800" marB="50800" anchor="ctr" anchorCtr="0" horzOverflow="overflow">
                    <a:lnB w="12700">
                      <a:solidFill>
                        <a:srgbClr val="5E5E5E"/>
                      </a:solidFill>
                      <a:miter lim="400000"/>
                    </a:lnB>
                  </a:tcPr>
                </a:tc>
                <a:tc>
                  <a:txBody>
                    <a:bodyPr/>
                    <a:lstStyle/>
                    <a:p>
                      <a:pPr/>
                      <a:r>
                        <a:rPr sz="2800"/>
                        <a:t>Prekomerna masa</a:t>
                      </a:r>
                    </a:p>
                  </a:txBody>
                  <a:tcPr marL="50800" marR="50800" marT="50800" marB="50800" anchor="ctr" anchorCtr="0" horzOverflow="overflow">
                    <a:lnR w="12700">
                      <a:solidFill>
                        <a:srgbClr val="5E5E5E"/>
                      </a:solidFill>
                      <a:miter lim="400000"/>
                    </a:lnR>
                    <a:lnB w="12700">
                      <a:solidFill>
                        <a:srgbClr val="5E5E5E"/>
                      </a:solidFill>
                      <a:miter lim="400000"/>
                    </a:lnB>
                  </a:tcPr>
                </a:tc>
              </a:tr>
            </a:tbl>
          </a:graphicData>
        </a:graphic>
      </p:graphicFrame>
      <p:sp>
        <p:nvSpPr>
          <p:cNvPr id="327" name="Rectangle"/>
          <p:cNvSpPr/>
          <p:nvPr/>
        </p:nvSpPr>
        <p:spPr>
          <a:xfrm>
            <a:off x="4647201" y="3579131"/>
            <a:ext cx="15089598" cy="6557738"/>
          </a:xfrm>
          <a:prstGeom prst="rect">
            <a:avLst/>
          </a:prstGeom>
          <a:solidFill>
            <a:srgbClr val="FFFFFF">
              <a:alpha val="60882"/>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8" name="Line"/>
          <p:cNvSpPr/>
          <p:nvPr/>
        </p:nvSpPr>
        <p:spPr>
          <a:xfrm flipV="1">
            <a:off x="9472631" y="4484278"/>
            <a:ext cx="1" cy="5513842"/>
          </a:xfrm>
          <a:prstGeom prst="line">
            <a:avLst/>
          </a:prstGeom>
          <a:ln w="177800">
            <a:solidFill>
              <a:srgbClr val="000000"/>
            </a:solidFill>
            <a:miter lim="400000"/>
            <a:headEnd type="triangle"/>
            <a:tailEnd type="triangle"/>
          </a:ln>
        </p:spPr>
        <p:txBody>
          <a:bodyPr lIns="71437" tIns="71437" rIns="71437" bIns="71437" anchor="ctr"/>
          <a:lstStyle/>
          <a:p>
            <a:pPr/>
          </a:p>
        </p:txBody>
      </p:sp>
      <p:sp>
        <p:nvSpPr>
          <p:cNvPr id="329" name="Line"/>
          <p:cNvSpPr/>
          <p:nvPr/>
        </p:nvSpPr>
        <p:spPr>
          <a:xfrm flipV="1">
            <a:off x="6062499" y="4484278"/>
            <a:ext cx="1" cy="5513842"/>
          </a:xfrm>
          <a:prstGeom prst="line">
            <a:avLst/>
          </a:prstGeom>
          <a:ln w="177800">
            <a:solidFill>
              <a:srgbClr val="000000"/>
            </a:solidFill>
            <a:miter lim="400000"/>
            <a:headEnd type="triangle"/>
            <a:tailEnd type="triangle"/>
          </a:ln>
        </p:spPr>
        <p:txBody>
          <a:bodyPr lIns="71437" tIns="71437" rIns="71437" bIns="71437" anchor="ctr"/>
          <a:lstStyle/>
          <a:p>
            <a:pPr/>
          </a:p>
        </p:txBody>
      </p:sp>
      <p:sp>
        <p:nvSpPr>
          <p:cNvPr id="330" name="Line"/>
          <p:cNvSpPr/>
          <p:nvPr/>
        </p:nvSpPr>
        <p:spPr>
          <a:xfrm flipV="1">
            <a:off x="13255420" y="4484278"/>
            <a:ext cx="1" cy="5513842"/>
          </a:xfrm>
          <a:prstGeom prst="line">
            <a:avLst/>
          </a:prstGeom>
          <a:ln w="177800">
            <a:solidFill>
              <a:srgbClr val="000000"/>
            </a:solidFill>
            <a:miter lim="400000"/>
            <a:headEnd type="triangle"/>
            <a:tailEnd type="triangle"/>
          </a:ln>
        </p:spPr>
        <p:txBody>
          <a:bodyPr lIns="71437" tIns="71437" rIns="71437" bIns="71437" anchor="ctr"/>
          <a:lstStyle/>
          <a:p>
            <a:pPr/>
          </a:p>
        </p:txBody>
      </p:sp>
      <p:sp>
        <p:nvSpPr>
          <p:cNvPr id="331" name="Line"/>
          <p:cNvSpPr/>
          <p:nvPr/>
        </p:nvSpPr>
        <p:spPr>
          <a:xfrm flipV="1">
            <a:off x="16859616" y="4484278"/>
            <a:ext cx="1" cy="5513842"/>
          </a:xfrm>
          <a:prstGeom prst="line">
            <a:avLst/>
          </a:prstGeom>
          <a:ln w="177800">
            <a:solidFill>
              <a:srgbClr val="000000"/>
            </a:solidFill>
            <a:miter lim="400000"/>
            <a:headEnd type="triangle"/>
            <a:tailEnd type="triangle"/>
          </a:ln>
        </p:spPr>
        <p:txBody>
          <a:bodyPr lIns="71437" tIns="71437" rIns="71437" bIns="71437" anchor="ctr"/>
          <a:lstStyle/>
          <a:p>
            <a:pPr/>
          </a:p>
        </p:txBody>
      </p:sp>
      <p:sp>
        <p:nvSpPr>
          <p:cNvPr id="332" name="varijable"/>
          <p:cNvSpPr txBox="1"/>
          <p:nvPr/>
        </p:nvSpPr>
        <p:spPr>
          <a:xfrm>
            <a:off x="9440849" y="10090977"/>
            <a:ext cx="5502302" cy="186617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nSpc>
                <a:spcPct val="80000"/>
              </a:lnSpc>
              <a:defRPr spc="-228" sz="11400">
                <a:solidFill>
                  <a:srgbClr val="000000"/>
                </a:solidFill>
                <a:latin typeface="Helvetica Neue Medium"/>
                <a:ea typeface="Helvetica Neue Medium"/>
                <a:cs typeface="Helvetica Neue Medium"/>
                <a:sym typeface="Helvetica Neue Medium"/>
              </a:defRPr>
            </a:lvl1pPr>
          </a:lstStyle>
          <a:p>
            <a:pPr/>
            <a:r>
              <a:t>varijable</a:t>
            </a:r>
          </a:p>
        </p:txBody>
      </p:sp>
    </p:spTree>
  </p:cSld>
  <p:clrMapOvr>
    <a:masterClrMapping/>
  </p:clrMapOvr>
  <mc:AlternateContent xmlns:mc="http://schemas.openxmlformats.org/markup-compatibility/2006">
    <mc:Choice xmlns:p14="http://schemas.microsoft.com/office/powerpoint/2010/main" Requires="p14">
      <p:transition spd="slow" advClick="1" p14:dur="3000">
        <p:dissolve/>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tidydata"/>
          <p:cNvSpPr txBox="1"/>
          <p:nvPr>
            <p:ph type="title"/>
          </p:nvPr>
        </p:nvSpPr>
        <p:spPr>
          <a:prstGeom prst="rect">
            <a:avLst/>
          </a:prstGeom>
        </p:spPr>
        <p:txBody>
          <a:bodyPr/>
          <a:lstStyle/>
          <a:p>
            <a:pPr/>
            <a:r>
              <a:t>tidydata</a:t>
            </a:r>
          </a:p>
        </p:txBody>
      </p:sp>
      <p:graphicFrame>
        <p:nvGraphicFramePr>
          <p:cNvPr id="335" name="Table 1"/>
          <p:cNvGraphicFramePr/>
          <p:nvPr/>
        </p:nvGraphicFramePr>
        <p:xfrm>
          <a:off x="4649533" y="3612740"/>
          <a:ext cx="15102792" cy="6508380"/>
        </p:xfrm>
        <a:graphic xmlns:a="http://schemas.openxmlformats.org/drawingml/2006/main">
          <a:graphicData uri="http://schemas.openxmlformats.org/drawingml/2006/table">
            <a:tbl>
              <a:tblPr firstCol="1" firstRow="1" lastCol="0" lastRow="0" bandCol="0" bandRow="1" rtl="0">
                <a:tableStyleId>{2708684C-4D16-4618-839F-0558EEFCDFE6}</a:tableStyleId>
              </a:tblPr>
              <a:tblGrid>
                <a:gridCol w="778670"/>
                <a:gridCol w="1315684"/>
                <a:gridCol w="1772146"/>
                <a:gridCol w="1906399"/>
                <a:gridCol w="1691593"/>
                <a:gridCol w="2094354"/>
                <a:gridCol w="1986951"/>
                <a:gridCol w="1342534"/>
                <a:gridCol w="2201757"/>
              </a:tblGrid>
              <a:tr h="780732">
                <a:tc>
                  <a:txBody>
                    <a:bodyPr/>
                    <a:lstStyle/>
                    <a:p>
                      <a:pPr>
                        <a:defRPr b="0"/>
                      </a:pPr>
                      <a:r>
                        <a:rPr b="1" sz="2800"/>
                        <a:t>id</a:t>
                      </a:r>
                    </a:p>
                  </a:txBody>
                  <a:tcPr marL="50800" marR="50800" marT="50800" marB="50800" anchor="ctr" anchorCtr="0" horzOverflow="overflow">
                    <a:lnL w="12700">
                      <a:solidFill>
                        <a:srgbClr val="5E5E5E"/>
                      </a:solidFill>
                      <a:miter lim="400000"/>
                    </a:lnL>
                    <a:lnT w="12700">
                      <a:solidFill>
                        <a:srgbClr val="5E5E5E"/>
                      </a:solidFill>
                      <a:miter lim="400000"/>
                    </a:lnT>
                  </a:tcPr>
                </a:tc>
                <a:tc>
                  <a:txBody>
                    <a:bodyPr/>
                    <a:lstStyle/>
                    <a:p>
                      <a:pPr>
                        <a:defRPr b="0"/>
                      </a:pPr>
                      <a:r>
                        <a:rPr b="1" sz="2800"/>
                        <a:t>star</a:t>
                      </a:r>
                    </a:p>
                  </a:txBody>
                  <a:tcPr marL="50800" marR="50800" marT="50800" marB="50800" anchor="ctr" anchorCtr="0" horzOverflow="overflow">
                    <a:lnT w="12700">
                      <a:solidFill>
                        <a:srgbClr val="5E5E5E"/>
                      </a:solidFill>
                      <a:miter lim="400000"/>
                    </a:lnT>
                  </a:tcPr>
                </a:tc>
                <a:tc>
                  <a:txBody>
                    <a:bodyPr/>
                    <a:lstStyle/>
                    <a:p>
                      <a:pPr>
                        <a:defRPr b="0"/>
                      </a:pPr>
                      <a:r>
                        <a:rPr b="1" sz="2800"/>
                        <a:t>pol</a:t>
                      </a:r>
                    </a:p>
                  </a:txBody>
                  <a:tcPr marL="50800" marR="50800" marT="50800" marB="50800" anchor="ctr" anchorCtr="0" horzOverflow="overflow">
                    <a:lnT w="12700">
                      <a:solidFill>
                        <a:srgbClr val="5E5E5E"/>
                      </a:solidFill>
                      <a:miter lim="400000"/>
                    </a:lnT>
                  </a:tcPr>
                </a:tc>
                <a:tc>
                  <a:txBody>
                    <a:bodyPr/>
                    <a:lstStyle/>
                    <a:p>
                      <a:pPr>
                        <a:defRPr b="0"/>
                      </a:pPr>
                      <a:r>
                        <a:rPr b="1" sz="2800"/>
                        <a:t>pusac</a:t>
                      </a:r>
                    </a:p>
                  </a:txBody>
                  <a:tcPr marL="50800" marR="50800" marT="50800" marB="50800" anchor="ctr" anchorCtr="0" horzOverflow="overflow">
                    <a:lnT w="12700">
                      <a:solidFill>
                        <a:srgbClr val="5E5E5E"/>
                      </a:solidFill>
                      <a:miter lim="400000"/>
                    </a:lnT>
                  </a:tcPr>
                </a:tc>
                <a:tc>
                  <a:txBody>
                    <a:bodyPr/>
                    <a:lstStyle/>
                    <a:p>
                      <a:pPr>
                        <a:defRPr b="0"/>
                      </a:pPr>
                      <a:r>
                        <a:rPr b="1" sz="2800"/>
                        <a:t>n_cig</a:t>
                      </a:r>
                    </a:p>
                  </a:txBody>
                  <a:tcPr marL="50800" marR="50800" marT="50800" marB="50800" anchor="ctr" anchorCtr="0" horzOverflow="overflow">
                    <a:lnT w="12700">
                      <a:solidFill>
                        <a:srgbClr val="5E5E5E"/>
                      </a:solidFill>
                      <a:miter lim="400000"/>
                    </a:lnT>
                  </a:tcPr>
                </a:tc>
                <a:tc>
                  <a:txBody>
                    <a:bodyPr/>
                    <a:lstStyle/>
                    <a:p>
                      <a:pPr>
                        <a:defRPr b="0"/>
                      </a:pPr>
                      <a:r>
                        <a:rPr b="1" sz="2800"/>
                        <a:t>visina_cm</a:t>
                      </a:r>
                    </a:p>
                  </a:txBody>
                  <a:tcPr marL="50800" marR="50800" marT="50800" marB="50800" anchor="ctr" anchorCtr="0" horzOverflow="overflow">
                    <a:lnT w="12700">
                      <a:solidFill>
                        <a:srgbClr val="5E5E5E"/>
                      </a:solidFill>
                      <a:miter lim="400000"/>
                    </a:lnT>
                  </a:tcPr>
                </a:tc>
                <a:tc>
                  <a:txBody>
                    <a:bodyPr/>
                    <a:lstStyle/>
                    <a:p>
                      <a:pPr>
                        <a:defRPr b="0"/>
                      </a:pPr>
                      <a:r>
                        <a:rPr b="1" sz="2800"/>
                        <a:t>masa_kg</a:t>
                      </a:r>
                    </a:p>
                  </a:txBody>
                  <a:tcPr marL="50800" marR="50800" marT="50800" marB="50800" anchor="ctr" anchorCtr="0" horzOverflow="overflow">
                    <a:lnT w="12700">
                      <a:solidFill>
                        <a:srgbClr val="5E5E5E"/>
                      </a:solidFill>
                      <a:miter lim="400000"/>
                    </a:lnT>
                  </a:tcPr>
                </a:tc>
                <a:tc>
                  <a:txBody>
                    <a:bodyPr/>
                    <a:lstStyle/>
                    <a:p>
                      <a:pPr>
                        <a:defRPr b="0"/>
                      </a:pPr>
                      <a:r>
                        <a:rPr b="1" sz="2800"/>
                        <a:t>bmi</a:t>
                      </a:r>
                    </a:p>
                  </a:txBody>
                  <a:tcPr marL="50800" marR="50800" marT="50800" marB="50800" anchor="ctr" anchorCtr="0" horzOverflow="overflow">
                    <a:lnT w="12700">
                      <a:solidFill>
                        <a:srgbClr val="5E5E5E"/>
                      </a:solidFill>
                      <a:miter lim="400000"/>
                    </a:lnT>
                  </a:tcPr>
                </a:tc>
                <a:tc>
                  <a:txBody>
                    <a:bodyPr/>
                    <a:lstStyle/>
                    <a:p>
                      <a:pPr>
                        <a:defRPr b="0"/>
                      </a:pPr>
                      <a:r>
                        <a:rPr b="1" sz="2800"/>
                        <a:t>bmi_K</a:t>
                      </a:r>
                    </a:p>
                  </a:txBody>
                  <a:tcPr marL="50800" marR="50800" marT="50800" marB="50800" anchor="ctr" anchorCtr="0" horzOverflow="overflow">
                    <a:lnR w="12700">
                      <a:solidFill>
                        <a:srgbClr val="5E5E5E"/>
                      </a:solidFill>
                      <a:miter lim="400000"/>
                    </a:lnR>
                    <a:lnT w="12700">
                      <a:solidFill>
                        <a:srgbClr val="5E5E5E"/>
                      </a:solidFill>
                      <a:miter lim="400000"/>
                    </a:lnT>
                  </a:tcPr>
                </a:tc>
              </a:tr>
              <a:tr h="1401549">
                <a:tc>
                  <a:txBody>
                    <a:bodyPr/>
                    <a:lstStyle/>
                    <a:p>
                      <a:pPr>
                        <a:defRPr b="0"/>
                      </a:pPr>
                      <a:r>
                        <a:rPr b="1" sz="2800"/>
                        <a:t>1</a:t>
                      </a:r>
                    </a:p>
                  </a:txBody>
                  <a:tcPr marL="50800" marR="50800" marT="50800" marB="50800" anchor="ctr" anchorCtr="0" horzOverflow="overflow">
                    <a:lnL w="12700">
                      <a:solidFill>
                        <a:srgbClr val="5E5E5E"/>
                      </a:solidFill>
                      <a:miter lim="400000"/>
                    </a:lnL>
                  </a:tcPr>
                </a:tc>
                <a:tc>
                  <a:txBody>
                    <a:bodyPr/>
                    <a:lstStyle/>
                    <a:p>
                      <a:pPr/>
                      <a:r>
                        <a:rPr sz="2800"/>
                        <a:t>50</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Pusac</a:t>
                      </a:r>
                    </a:p>
                  </a:txBody>
                  <a:tcPr marL="50800" marR="50800" marT="50800" marB="50800" anchor="ctr" anchorCtr="0" horzOverflow="overflow"/>
                </a:tc>
                <a:tc>
                  <a:txBody>
                    <a:bodyPr/>
                    <a:lstStyle/>
                    <a:p>
                      <a:pPr/>
                      <a:r>
                        <a:rPr sz="2800"/>
                        <a:t>12</a:t>
                      </a:r>
                    </a:p>
                  </a:txBody>
                  <a:tcPr marL="50800" marR="50800" marT="50800" marB="50800" anchor="ctr" anchorCtr="0" horzOverflow="overflow"/>
                </a:tc>
                <a:tc>
                  <a:txBody>
                    <a:bodyPr/>
                    <a:lstStyle/>
                    <a:p>
                      <a:pPr/>
                      <a:r>
                        <a:rPr sz="2800"/>
                        <a:t>187</a:t>
                      </a:r>
                    </a:p>
                  </a:txBody>
                  <a:tcPr marL="50800" marR="50800" marT="50800" marB="50800" anchor="ctr" anchorCtr="0" horzOverflow="overflow"/>
                </a:tc>
                <a:tc>
                  <a:txBody>
                    <a:bodyPr/>
                    <a:lstStyle/>
                    <a:p>
                      <a:pPr/>
                      <a:r>
                        <a:rPr sz="2800"/>
                        <a:t>81</a:t>
                      </a:r>
                    </a:p>
                  </a:txBody>
                  <a:tcPr marL="50800" marR="50800" marT="50800" marB="50800" anchor="ctr" anchorCtr="0" horzOverflow="overflow"/>
                </a:tc>
                <a:tc>
                  <a:txBody>
                    <a:bodyPr/>
                    <a:lstStyle/>
                    <a:p>
                      <a:pPr/>
                      <a:r>
                        <a:rPr sz="2800"/>
                        <a:t>23,2</a:t>
                      </a:r>
                    </a:p>
                  </a:txBody>
                  <a:tcPr marL="50800" marR="50800" marT="50800" marB="50800" anchor="ctr" anchorCtr="0" horzOverflow="overflow"/>
                </a:tc>
                <a:tc>
                  <a:txBody>
                    <a:bodyPr/>
                    <a:lstStyle/>
                    <a:p>
                      <a:pPr/>
                      <a:r>
                        <a:rPr sz="2800"/>
                        <a:t>Normalna uhranjenost</a:t>
                      </a:r>
                    </a:p>
                  </a:txBody>
                  <a:tcPr marL="50800" marR="50800" marT="50800" marB="50800" anchor="ctr" anchorCtr="0" horzOverflow="overflow">
                    <a:lnR w="12700">
                      <a:solidFill>
                        <a:srgbClr val="5E5E5E"/>
                      </a:solidFill>
                      <a:miter lim="400000"/>
                    </a:lnR>
                  </a:tcPr>
                </a:tc>
              </a:tr>
              <a:tr h="755149">
                <a:tc>
                  <a:txBody>
                    <a:bodyPr/>
                    <a:lstStyle/>
                    <a:p>
                      <a:pPr>
                        <a:defRPr b="0"/>
                      </a:pPr>
                      <a:r>
                        <a:rPr b="1" sz="2800"/>
                        <a:t>2</a:t>
                      </a:r>
                    </a:p>
                  </a:txBody>
                  <a:tcPr marL="50800" marR="50800" marT="50800" marB="50800" anchor="ctr" anchorCtr="0" horzOverflow="overflow">
                    <a:lnL w="12700">
                      <a:solidFill>
                        <a:srgbClr val="5E5E5E"/>
                      </a:solidFill>
                      <a:miter lim="400000"/>
                    </a:lnL>
                  </a:tcPr>
                </a:tc>
                <a:tc>
                  <a:txBody>
                    <a:bodyPr/>
                    <a:lstStyle/>
                    <a:p>
                      <a:pPr/>
                      <a:r>
                        <a:rPr sz="2800"/>
                        <a:t>56</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190</a:t>
                      </a:r>
                    </a:p>
                  </a:txBody>
                  <a:tcPr marL="50800" marR="50800" marT="50800" marB="50800" anchor="ctr" anchorCtr="0" horzOverflow="overflow"/>
                </a:tc>
                <a:tc>
                  <a:txBody>
                    <a:bodyPr/>
                    <a:lstStyle/>
                    <a:p>
                      <a:pPr/>
                      <a:r>
                        <a:rPr sz="2800"/>
                        <a:t>119</a:t>
                      </a:r>
                    </a:p>
                  </a:txBody>
                  <a:tcPr marL="50800" marR="50800" marT="50800" marB="50800" anchor="ctr" anchorCtr="0" horzOverflow="overflow"/>
                </a:tc>
                <a:tc>
                  <a:txBody>
                    <a:bodyPr/>
                    <a:lstStyle/>
                    <a:p>
                      <a:pPr/>
                      <a:r>
                        <a:rPr sz="2800"/>
                        <a:t>33</a:t>
                      </a:r>
                    </a:p>
                  </a:txBody>
                  <a:tcPr marL="50800" marR="50800" marT="50800" marB="50800" anchor="ctr" anchorCtr="0" horzOverflow="overflow"/>
                </a:tc>
                <a:tc>
                  <a:txBody>
                    <a:bodyPr/>
                    <a:lstStyle/>
                    <a:p>
                      <a:pPr/>
                      <a:r>
                        <a:rPr sz="2800"/>
                        <a:t>Gojaznost</a:t>
                      </a:r>
                    </a:p>
                  </a:txBody>
                  <a:tcPr marL="50800" marR="50800" marT="50800" marB="50800" anchor="ctr" anchorCtr="0" horzOverflow="overflow">
                    <a:lnR w="12700">
                      <a:solidFill>
                        <a:srgbClr val="5E5E5E"/>
                      </a:solidFill>
                      <a:miter lim="400000"/>
                    </a:lnR>
                  </a:tcPr>
                </a:tc>
              </a:tr>
              <a:tr h="1401549">
                <a:tc>
                  <a:txBody>
                    <a:bodyPr/>
                    <a:lstStyle/>
                    <a:p>
                      <a:pPr>
                        <a:defRPr b="0"/>
                      </a:pPr>
                      <a:r>
                        <a:rPr b="1" sz="2800"/>
                        <a:t>3</a:t>
                      </a:r>
                    </a:p>
                  </a:txBody>
                  <a:tcPr marL="50800" marR="50800" marT="50800" marB="50800" anchor="ctr" anchorCtr="0" horzOverflow="overflow">
                    <a:lnL w="12700">
                      <a:solidFill>
                        <a:srgbClr val="5E5E5E"/>
                      </a:solidFill>
                      <a:miter lim="400000"/>
                    </a:lnL>
                  </a:tcPr>
                </a:tc>
                <a:tc>
                  <a:txBody>
                    <a:bodyPr/>
                    <a:lstStyle/>
                    <a:p>
                      <a:pPr/>
                      <a:r>
                        <a:rPr sz="2800"/>
                        <a:t>60</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170</a:t>
                      </a:r>
                    </a:p>
                  </a:txBody>
                  <a:tcPr marL="50800" marR="50800" marT="50800" marB="50800" anchor="ctr" anchorCtr="0" horzOverflow="overflow"/>
                </a:tc>
                <a:tc>
                  <a:txBody>
                    <a:bodyPr/>
                    <a:lstStyle/>
                    <a:p>
                      <a:pPr/>
                      <a:r>
                        <a:rPr sz="2800"/>
                        <a:t>72</a:t>
                      </a:r>
                    </a:p>
                  </a:txBody>
                  <a:tcPr marL="50800" marR="50800" marT="50800" marB="50800" anchor="ctr" anchorCtr="0" horzOverflow="overflow"/>
                </a:tc>
                <a:tc>
                  <a:txBody>
                    <a:bodyPr/>
                    <a:lstStyle/>
                    <a:p>
                      <a:pPr/>
                      <a:r>
                        <a:rPr sz="2800"/>
                        <a:t>24,9</a:t>
                      </a:r>
                    </a:p>
                  </a:txBody>
                  <a:tcPr marL="50800" marR="50800" marT="50800" marB="50800" anchor="ctr" anchorCtr="0" horzOverflow="overflow"/>
                </a:tc>
                <a:tc>
                  <a:txBody>
                    <a:bodyPr/>
                    <a:lstStyle/>
                    <a:p>
                      <a:pPr/>
                      <a:r>
                        <a:rPr sz="2800"/>
                        <a:t>Normalna uhranjenost</a:t>
                      </a:r>
                    </a:p>
                  </a:txBody>
                  <a:tcPr marL="50800" marR="50800" marT="50800" marB="50800" anchor="ctr" anchorCtr="0" horzOverflow="overflow">
                    <a:lnR w="12700">
                      <a:solidFill>
                        <a:srgbClr val="5E5E5E"/>
                      </a:solidFill>
                      <a:miter lim="400000"/>
                    </a:lnR>
                  </a:tcPr>
                </a:tc>
              </a:tr>
              <a:tr h="1078349">
                <a:tc>
                  <a:txBody>
                    <a:bodyPr/>
                    <a:lstStyle/>
                    <a:p>
                      <a:pPr>
                        <a:defRPr b="0"/>
                      </a:pPr>
                      <a:r>
                        <a:rPr b="1" sz="2800"/>
                        <a:t>4</a:t>
                      </a:r>
                    </a:p>
                  </a:txBody>
                  <a:tcPr marL="50800" marR="50800" marT="50800" marB="50800" anchor="ctr" anchorCtr="0" horzOverflow="overflow">
                    <a:lnL w="12700">
                      <a:solidFill>
                        <a:srgbClr val="5E5E5E"/>
                      </a:solidFill>
                      <a:miter lim="400000"/>
                    </a:lnL>
                  </a:tcPr>
                </a:tc>
                <a:tc>
                  <a:txBody>
                    <a:bodyPr/>
                    <a:lstStyle/>
                    <a:p>
                      <a:pPr/>
                      <a:r>
                        <a:rPr sz="2800"/>
                        <a:t>51</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180</a:t>
                      </a:r>
                    </a:p>
                  </a:txBody>
                  <a:tcPr marL="50800" marR="50800" marT="50800" marB="50800" anchor="ctr" anchorCtr="0" horzOverflow="overflow"/>
                </a:tc>
                <a:tc>
                  <a:txBody>
                    <a:bodyPr/>
                    <a:lstStyle/>
                    <a:p>
                      <a:pPr/>
                      <a:r>
                        <a:rPr sz="2800"/>
                        <a:t>92</a:t>
                      </a:r>
                    </a:p>
                  </a:txBody>
                  <a:tcPr marL="50800" marR="50800" marT="50800" marB="50800" anchor="ctr" anchorCtr="0" horzOverflow="overflow"/>
                </a:tc>
                <a:tc>
                  <a:txBody>
                    <a:bodyPr/>
                    <a:lstStyle/>
                    <a:p>
                      <a:pPr/>
                      <a:r>
                        <a:rPr sz="2800"/>
                        <a:t>28,4</a:t>
                      </a:r>
                    </a:p>
                  </a:txBody>
                  <a:tcPr marL="50800" marR="50800" marT="50800" marB="50800" anchor="ctr" anchorCtr="0" horzOverflow="overflow"/>
                </a:tc>
                <a:tc>
                  <a:txBody>
                    <a:bodyPr/>
                    <a:lstStyle/>
                    <a:p>
                      <a:pPr/>
                      <a:r>
                        <a:rPr sz="2800"/>
                        <a:t>Prekomerna masa</a:t>
                      </a:r>
                    </a:p>
                  </a:txBody>
                  <a:tcPr marL="50800" marR="50800" marT="50800" marB="50800" anchor="ctr" anchorCtr="0" horzOverflow="overflow">
                    <a:lnR w="12700">
                      <a:solidFill>
                        <a:srgbClr val="5E5E5E"/>
                      </a:solidFill>
                      <a:miter lim="400000"/>
                    </a:lnR>
                  </a:tcPr>
                </a:tc>
              </a:tr>
              <a:tr h="1078349">
                <a:tc>
                  <a:txBody>
                    <a:bodyPr/>
                    <a:lstStyle/>
                    <a:p>
                      <a:pPr>
                        <a:defRPr b="0"/>
                      </a:pPr>
                      <a:r>
                        <a:rPr b="1" sz="2800"/>
                        <a:t>5</a:t>
                      </a:r>
                    </a:p>
                  </a:txBody>
                  <a:tcPr marL="50800" marR="50800" marT="50800" marB="50800" anchor="ctr" anchorCtr="0" horzOverflow="overflow">
                    <a:lnL w="12700">
                      <a:solidFill>
                        <a:srgbClr val="5E5E5E"/>
                      </a:solidFill>
                      <a:miter lim="400000"/>
                    </a:lnL>
                    <a:lnB w="12700">
                      <a:solidFill>
                        <a:srgbClr val="5E5E5E"/>
                      </a:solidFill>
                      <a:miter lim="400000"/>
                    </a:lnB>
                  </a:tcPr>
                </a:tc>
                <a:tc>
                  <a:txBody>
                    <a:bodyPr/>
                    <a:lstStyle/>
                    <a:p>
                      <a:pPr/>
                      <a:r>
                        <a:rPr sz="2800"/>
                        <a:t>56</a:t>
                      </a:r>
                    </a:p>
                  </a:txBody>
                  <a:tcPr marL="50800" marR="50800" marT="50800" marB="50800" anchor="ctr" anchorCtr="0" horzOverflow="overflow">
                    <a:lnB w="12700">
                      <a:solidFill>
                        <a:srgbClr val="5E5E5E"/>
                      </a:solidFill>
                      <a:miter lim="400000"/>
                    </a:lnB>
                  </a:tcPr>
                </a:tc>
                <a:tc>
                  <a:txBody>
                    <a:bodyPr/>
                    <a:lstStyle/>
                    <a:p>
                      <a:pPr/>
                      <a:r>
                        <a:rPr sz="2800"/>
                        <a:t>Muski</a:t>
                      </a:r>
                    </a:p>
                  </a:txBody>
                  <a:tcPr marL="50800" marR="50800" marT="50800" marB="50800" anchor="ctr" anchorCtr="0" horzOverflow="overflow">
                    <a:lnB w="12700">
                      <a:solidFill>
                        <a:srgbClr val="5E5E5E"/>
                      </a:solidFill>
                      <a:miter lim="400000"/>
                    </a:lnB>
                  </a:tcPr>
                </a:tc>
                <a:tc>
                  <a:txBody>
                    <a:bodyPr/>
                    <a:lstStyle/>
                    <a:p>
                      <a:pPr/>
                      <a:r>
                        <a:rPr sz="2800"/>
                        <a:t>Nepusac</a:t>
                      </a:r>
                    </a:p>
                  </a:txBody>
                  <a:tcPr marL="50800" marR="50800" marT="50800" marB="50800" anchor="ctr" anchorCtr="0" horzOverflow="overflow">
                    <a:lnB w="12700">
                      <a:solidFill>
                        <a:srgbClr val="5E5E5E"/>
                      </a:solidFill>
                      <a:miter lim="400000"/>
                    </a:lnB>
                  </a:tcPr>
                </a:tc>
                <a:tc>
                  <a:txBody>
                    <a:bodyPr/>
                    <a:lstStyle/>
                    <a:p>
                      <a:pPr/>
                      <a:r>
                        <a:rPr sz="2800"/>
                        <a:t>0</a:t>
                      </a:r>
                    </a:p>
                  </a:txBody>
                  <a:tcPr marL="50800" marR="50800" marT="50800" marB="50800" anchor="ctr" anchorCtr="0" horzOverflow="overflow">
                    <a:lnB w="12700">
                      <a:solidFill>
                        <a:srgbClr val="5E5E5E"/>
                      </a:solidFill>
                      <a:miter lim="400000"/>
                    </a:lnB>
                  </a:tcPr>
                </a:tc>
                <a:tc>
                  <a:txBody>
                    <a:bodyPr/>
                    <a:lstStyle/>
                    <a:p>
                      <a:pPr/>
                      <a:r>
                        <a:rPr sz="2800"/>
                        <a:t>178</a:t>
                      </a:r>
                    </a:p>
                  </a:txBody>
                  <a:tcPr marL="50800" marR="50800" marT="50800" marB="50800" anchor="ctr" anchorCtr="0" horzOverflow="overflow">
                    <a:lnB w="12700">
                      <a:solidFill>
                        <a:srgbClr val="5E5E5E"/>
                      </a:solidFill>
                      <a:miter lim="400000"/>
                    </a:lnB>
                  </a:tcPr>
                </a:tc>
                <a:tc>
                  <a:txBody>
                    <a:bodyPr/>
                    <a:lstStyle/>
                    <a:p>
                      <a:pPr/>
                      <a:r>
                        <a:rPr sz="2800"/>
                        <a:t>82</a:t>
                      </a:r>
                    </a:p>
                  </a:txBody>
                  <a:tcPr marL="50800" marR="50800" marT="50800" marB="50800" anchor="ctr" anchorCtr="0" horzOverflow="overflow">
                    <a:lnB w="12700">
                      <a:solidFill>
                        <a:srgbClr val="5E5E5E"/>
                      </a:solidFill>
                      <a:miter lim="400000"/>
                    </a:lnB>
                  </a:tcPr>
                </a:tc>
                <a:tc>
                  <a:txBody>
                    <a:bodyPr/>
                    <a:lstStyle/>
                    <a:p>
                      <a:pPr/>
                      <a:r>
                        <a:rPr sz="2800"/>
                        <a:t>25,9</a:t>
                      </a:r>
                    </a:p>
                  </a:txBody>
                  <a:tcPr marL="50800" marR="50800" marT="50800" marB="50800" anchor="ctr" anchorCtr="0" horzOverflow="overflow">
                    <a:lnB w="12700">
                      <a:solidFill>
                        <a:srgbClr val="5E5E5E"/>
                      </a:solidFill>
                      <a:miter lim="400000"/>
                    </a:lnB>
                  </a:tcPr>
                </a:tc>
                <a:tc>
                  <a:txBody>
                    <a:bodyPr/>
                    <a:lstStyle/>
                    <a:p>
                      <a:pPr/>
                      <a:r>
                        <a:rPr sz="2800"/>
                        <a:t>Prekomerna masa</a:t>
                      </a:r>
                    </a:p>
                  </a:txBody>
                  <a:tcPr marL="50800" marR="50800" marT="50800" marB="50800" anchor="ctr" anchorCtr="0" horzOverflow="overflow">
                    <a:lnR w="12700">
                      <a:solidFill>
                        <a:srgbClr val="5E5E5E"/>
                      </a:solidFill>
                      <a:miter lim="400000"/>
                    </a:lnR>
                    <a:lnB w="12700">
                      <a:solidFill>
                        <a:srgbClr val="5E5E5E"/>
                      </a:solidFill>
                      <a:miter lim="400000"/>
                    </a:lnB>
                  </a:tcPr>
                </a:tc>
              </a:tr>
            </a:tbl>
          </a:graphicData>
        </a:graphic>
      </p:graphicFrame>
      <p:sp>
        <p:nvSpPr>
          <p:cNvPr id="336" name="Rectangle"/>
          <p:cNvSpPr/>
          <p:nvPr/>
        </p:nvSpPr>
        <p:spPr>
          <a:xfrm>
            <a:off x="4647201" y="3579131"/>
            <a:ext cx="15089598" cy="6557738"/>
          </a:xfrm>
          <a:prstGeom prst="rect">
            <a:avLst/>
          </a:prstGeom>
          <a:solidFill>
            <a:srgbClr val="FFFFFF">
              <a:alpha val="60882"/>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7" name="Line"/>
          <p:cNvSpPr/>
          <p:nvPr/>
        </p:nvSpPr>
        <p:spPr>
          <a:xfrm>
            <a:off x="5594149" y="5089762"/>
            <a:ext cx="13934639" cy="1"/>
          </a:xfrm>
          <a:prstGeom prst="line">
            <a:avLst/>
          </a:prstGeom>
          <a:ln w="177800">
            <a:solidFill>
              <a:srgbClr val="000000"/>
            </a:solidFill>
            <a:miter lim="400000"/>
            <a:headEnd type="triangle"/>
            <a:tailEnd type="triangle"/>
          </a:ln>
        </p:spPr>
        <p:txBody>
          <a:bodyPr lIns="71437" tIns="71437" rIns="71437" bIns="71437" anchor="ctr"/>
          <a:lstStyle/>
          <a:p>
            <a:pPr/>
          </a:p>
        </p:txBody>
      </p:sp>
      <p:sp>
        <p:nvSpPr>
          <p:cNvPr id="338" name="opservacije"/>
          <p:cNvSpPr txBox="1"/>
          <p:nvPr/>
        </p:nvSpPr>
        <p:spPr>
          <a:xfrm>
            <a:off x="8436800" y="10090977"/>
            <a:ext cx="7510400" cy="186617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nSpc>
                <a:spcPct val="80000"/>
              </a:lnSpc>
              <a:defRPr spc="-228" sz="11400">
                <a:solidFill>
                  <a:srgbClr val="000000"/>
                </a:solidFill>
                <a:latin typeface="Helvetica Neue Medium"/>
                <a:ea typeface="Helvetica Neue Medium"/>
                <a:cs typeface="Helvetica Neue Medium"/>
                <a:sym typeface="Helvetica Neue Medium"/>
              </a:defRPr>
            </a:lvl1pPr>
          </a:lstStyle>
          <a:p>
            <a:pPr/>
            <a:r>
              <a:t>opservacije</a:t>
            </a:r>
          </a:p>
        </p:txBody>
      </p:sp>
      <p:sp>
        <p:nvSpPr>
          <p:cNvPr id="339" name="Line"/>
          <p:cNvSpPr/>
          <p:nvPr/>
        </p:nvSpPr>
        <p:spPr>
          <a:xfrm>
            <a:off x="5594148" y="7280217"/>
            <a:ext cx="13934639" cy="1"/>
          </a:xfrm>
          <a:prstGeom prst="line">
            <a:avLst/>
          </a:prstGeom>
          <a:ln w="177800">
            <a:solidFill>
              <a:srgbClr val="000000"/>
            </a:solidFill>
            <a:miter lim="400000"/>
            <a:headEnd type="triangle"/>
            <a:tailEnd type="triangle"/>
          </a:ln>
        </p:spPr>
        <p:txBody>
          <a:bodyPr lIns="71437" tIns="71437" rIns="71437" bIns="71437" anchor="ctr"/>
          <a:lstStyle/>
          <a:p>
            <a:pPr/>
          </a:p>
        </p:txBody>
      </p:sp>
      <p:sp>
        <p:nvSpPr>
          <p:cNvPr id="340" name="Line"/>
          <p:cNvSpPr/>
          <p:nvPr/>
        </p:nvSpPr>
        <p:spPr>
          <a:xfrm>
            <a:off x="5594148" y="9470672"/>
            <a:ext cx="13934639" cy="1"/>
          </a:xfrm>
          <a:prstGeom prst="line">
            <a:avLst/>
          </a:prstGeom>
          <a:ln w="177800">
            <a:solidFill>
              <a:srgbClr val="000000"/>
            </a:solidFill>
            <a:miter lim="400000"/>
            <a:headEnd type="triangle"/>
            <a:tailEnd type="triangle"/>
          </a:ln>
        </p:spPr>
        <p:txBody>
          <a:bodyPr lIns="71437" tIns="71437" rIns="71437" bIns="71437" anchor="ctr"/>
          <a:lstStyle/>
          <a:p>
            <a:pP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tidydata"/>
          <p:cNvSpPr txBox="1"/>
          <p:nvPr>
            <p:ph type="title"/>
          </p:nvPr>
        </p:nvSpPr>
        <p:spPr>
          <a:prstGeom prst="rect">
            <a:avLst/>
          </a:prstGeom>
        </p:spPr>
        <p:txBody>
          <a:bodyPr/>
          <a:lstStyle/>
          <a:p>
            <a:pPr/>
            <a:r>
              <a:t>tidydata</a:t>
            </a:r>
          </a:p>
        </p:txBody>
      </p:sp>
      <p:graphicFrame>
        <p:nvGraphicFramePr>
          <p:cNvPr id="343" name="Table 1"/>
          <p:cNvGraphicFramePr/>
          <p:nvPr/>
        </p:nvGraphicFramePr>
        <p:xfrm>
          <a:off x="4649533" y="3612740"/>
          <a:ext cx="15102792" cy="6508380"/>
        </p:xfrm>
        <a:graphic xmlns:a="http://schemas.openxmlformats.org/drawingml/2006/main">
          <a:graphicData uri="http://schemas.openxmlformats.org/drawingml/2006/table">
            <a:tbl>
              <a:tblPr firstCol="1" firstRow="1" lastCol="0" lastRow="0" bandCol="0" bandRow="1" rtl="0">
                <a:tableStyleId>{2708684C-4D16-4618-839F-0558EEFCDFE6}</a:tableStyleId>
              </a:tblPr>
              <a:tblGrid>
                <a:gridCol w="778670"/>
                <a:gridCol w="1315684"/>
                <a:gridCol w="1772146"/>
                <a:gridCol w="1906399"/>
                <a:gridCol w="1691593"/>
                <a:gridCol w="2094354"/>
                <a:gridCol w="1986951"/>
                <a:gridCol w="1342534"/>
                <a:gridCol w="2201757"/>
              </a:tblGrid>
              <a:tr h="780732">
                <a:tc>
                  <a:txBody>
                    <a:bodyPr/>
                    <a:lstStyle/>
                    <a:p>
                      <a:pPr>
                        <a:defRPr b="0"/>
                      </a:pPr>
                      <a:r>
                        <a:rPr b="1" sz="2800"/>
                        <a:t>id</a:t>
                      </a:r>
                    </a:p>
                  </a:txBody>
                  <a:tcPr marL="50800" marR="50800" marT="50800" marB="50800" anchor="ctr" anchorCtr="0" horzOverflow="overflow">
                    <a:lnL w="12700">
                      <a:solidFill>
                        <a:srgbClr val="5E5E5E"/>
                      </a:solidFill>
                      <a:miter lim="400000"/>
                    </a:lnL>
                    <a:lnT w="12700">
                      <a:solidFill>
                        <a:srgbClr val="5E5E5E"/>
                      </a:solidFill>
                      <a:miter lim="400000"/>
                    </a:lnT>
                  </a:tcPr>
                </a:tc>
                <a:tc>
                  <a:txBody>
                    <a:bodyPr/>
                    <a:lstStyle/>
                    <a:p>
                      <a:pPr>
                        <a:defRPr b="0"/>
                      </a:pPr>
                      <a:r>
                        <a:rPr b="1" sz="2800"/>
                        <a:t>star</a:t>
                      </a:r>
                    </a:p>
                  </a:txBody>
                  <a:tcPr marL="50800" marR="50800" marT="50800" marB="50800" anchor="ctr" anchorCtr="0" horzOverflow="overflow">
                    <a:lnT w="12700">
                      <a:solidFill>
                        <a:srgbClr val="5E5E5E"/>
                      </a:solidFill>
                      <a:miter lim="400000"/>
                    </a:lnT>
                  </a:tcPr>
                </a:tc>
                <a:tc>
                  <a:txBody>
                    <a:bodyPr/>
                    <a:lstStyle/>
                    <a:p>
                      <a:pPr>
                        <a:defRPr b="0"/>
                      </a:pPr>
                      <a:r>
                        <a:rPr b="1" sz="2800"/>
                        <a:t>pol</a:t>
                      </a:r>
                    </a:p>
                  </a:txBody>
                  <a:tcPr marL="50800" marR="50800" marT="50800" marB="50800" anchor="ctr" anchorCtr="0" horzOverflow="overflow">
                    <a:lnT w="12700">
                      <a:solidFill>
                        <a:srgbClr val="5E5E5E"/>
                      </a:solidFill>
                      <a:miter lim="400000"/>
                    </a:lnT>
                  </a:tcPr>
                </a:tc>
                <a:tc>
                  <a:txBody>
                    <a:bodyPr/>
                    <a:lstStyle/>
                    <a:p>
                      <a:pPr>
                        <a:defRPr b="0"/>
                      </a:pPr>
                      <a:r>
                        <a:rPr b="1" sz="2800"/>
                        <a:t>pusac</a:t>
                      </a:r>
                    </a:p>
                  </a:txBody>
                  <a:tcPr marL="50800" marR="50800" marT="50800" marB="50800" anchor="ctr" anchorCtr="0" horzOverflow="overflow">
                    <a:lnT w="12700">
                      <a:solidFill>
                        <a:srgbClr val="5E5E5E"/>
                      </a:solidFill>
                      <a:miter lim="400000"/>
                    </a:lnT>
                  </a:tcPr>
                </a:tc>
                <a:tc>
                  <a:txBody>
                    <a:bodyPr/>
                    <a:lstStyle/>
                    <a:p>
                      <a:pPr>
                        <a:defRPr b="0"/>
                      </a:pPr>
                      <a:r>
                        <a:rPr b="1" sz="2800"/>
                        <a:t>n_cig</a:t>
                      </a:r>
                    </a:p>
                  </a:txBody>
                  <a:tcPr marL="50800" marR="50800" marT="50800" marB="50800" anchor="ctr" anchorCtr="0" horzOverflow="overflow">
                    <a:lnT w="12700">
                      <a:solidFill>
                        <a:srgbClr val="5E5E5E"/>
                      </a:solidFill>
                      <a:miter lim="400000"/>
                    </a:lnT>
                  </a:tcPr>
                </a:tc>
                <a:tc>
                  <a:txBody>
                    <a:bodyPr/>
                    <a:lstStyle/>
                    <a:p>
                      <a:pPr>
                        <a:defRPr b="0"/>
                      </a:pPr>
                      <a:r>
                        <a:rPr b="1" sz="2800"/>
                        <a:t>visina_cm</a:t>
                      </a:r>
                    </a:p>
                  </a:txBody>
                  <a:tcPr marL="50800" marR="50800" marT="50800" marB="50800" anchor="ctr" anchorCtr="0" horzOverflow="overflow">
                    <a:lnT w="12700">
                      <a:solidFill>
                        <a:srgbClr val="5E5E5E"/>
                      </a:solidFill>
                      <a:miter lim="400000"/>
                    </a:lnT>
                  </a:tcPr>
                </a:tc>
                <a:tc>
                  <a:txBody>
                    <a:bodyPr/>
                    <a:lstStyle/>
                    <a:p>
                      <a:pPr>
                        <a:defRPr b="0"/>
                      </a:pPr>
                      <a:r>
                        <a:rPr b="1" sz="2800"/>
                        <a:t>masa_kg</a:t>
                      </a:r>
                    </a:p>
                  </a:txBody>
                  <a:tcPr marL="50800" marR="50800" marT="50800" marB="50800" anchor="ctr" anchorCtr="0" horzOverflow="overflow">
                    <a:lnT w="12700">
                      <a:solidFill>
                        <a:srgbClr val="5E5E5E"/>
                      </a:solidFill>
                      <a:miter lim="400000"/>
                    </a:lnT>
                  </a:tcPr>
                </a:tc>
                <a:tc>
                  <a:txBody>
                    <a:bodyPr/>
                    <a:lstStyle/>
                    <a:p>
                      <a:pPr>
                        <a:defRPr b="0"/>
                      </a:pPr>
                      <a:r>
                        <a:rPr b="1" sz="2800"/>
                        <a:t>bmi</a:t>
                      </a:r>
                    </a:p>
                  </a:txBody>
                  <a:tcPr marL="50800" marR="50800" marT="50800" marB="50800" anchor="ctr" anchorCtr="0" horzOverflow="overflow">
                    <a:lnT w="12700">
                      <a:solidFill>
                        <a:srgbClr val="5E5E5E"/>
                      </a:solidFill>
                      <a:miter lim="400000"/>
                    </a:lnT>
                  </a:tcPr>
                </a:tc>
                <a:tc>
                  <a:txBody>
                    <a:bodyPr/>
                    <a:lstStyle/>
                    <a:p>
                      <a:pPr>
                        <a:defRPr b="0"/>
                      </a:pPr>
                      <a:r>
                        <a:rPr b="1" sz="2800"/>
                        <a:t>bmi_K</a:t>
                      </a:r>
                    </a:p>
                  </a:txBody>
                  <a:tcPr marL="50800" marR="50800" marT="50800" marB="50800" anchor="ctr" anchorCtr="0" horzOverflow="overflow">
                    <a:lnR w="12700">
                      <a:solidFill>
                        <a:srgbClr val="5E5E5E"/>
                      </a:solidFill>
                      <a:miter lim="400000"/>
                    </a:lnR>
                    <a:lnT w="12700">
                      <a:solidFill>
                        <a:srgbClr val="5E5E5E"/>
                      </a:solidFill>
                      <a:miter lim="400000"/>
                    </a:lnT>
                  </a:tcPr>
                </a:tc>
              </a:tr>
              <a:tr h="1401549">
                <a:tc>
                  <a:txBody>
                    <a:bodyPr/>
                    <a:lstStyle/>
                    <a:p>
                      <a:pPr>
                        <a:defRPr b="0"/>
                      </a:pPr>
                      <a:r>
                        <a:rPr b="1" sz="2800"/>
                        <a:t>1</a:t>
                      </a:r>
                    </a:p>
                  </a:txBody>
                  <a:tcPr marL="50800" marR="50800" marT="50800" marB="50800" anchor="ctr" anchorCtr="0" horzOverflow="overflow">
                    <a:lnL w="12700">
                      <a:solidFill>
                        <a:srgbClr val="5E5E5E"/>
                      </a:solidFill>
                      <a:miter lim="400000"/>
                    </a:lnL>
                  </a:tcPr>
                </a:tc>
                <a:tc>
                  <a:txBody>
                    <a:bodyPr/>
                    <a:lstStyle/>
                    <a:p>
                      <a:pPr/>
                      <a:r>
                        <a:rPr sz="2800"/>
                        <a:t>50</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Pusac</a:t>
                      </a:r>
                    </a:p>
                  </a:txBody>
                  <a:tcPr marL="50800" marR="50800" marT="50800" marB="50800" anchor="ctr" anchorCtr="0" horzOverflow="overflow"/>
                </a:tc>
                <a:tc>
                  <a:txBody>
                    <a:bodyPr/>
                    <a:lstStyle/>
                    <a:p>
                      <a:pPr/>
                      <a:r>
                        <a:rPr sz="2800"/>
                        <a:t>12</a:t>
                      </a:r>
                    </a:p>
                  </a:txBody>
                  <a:tcPr marL="50800" marR="50800" marT="50800" marB="50800" anchor="ctr" anchorCtr="0" horzOverflow="overflow"/>
                </a:tc>
                <a:tc>
                  <a:txBody>
                    <a:bodyPr/>
                    <a:lstStyle/>
                    <a:p>
                      <a:pPr/>
                      <a:r>
                        <a:rPr sz="2800"/>
                        <a:t>187</a:t>
                      </a:r>
                    </a:p>
                  </a:txBody>
                  <a:tcPr marL="50800" marR="50800" marT="50800" marB="50800" anchor="ctr" anchorCtr="0" horzOverflow="overflow"/>
                </a:tc>
                <a:tc>
                  <a:txBody>
                    <a:bodyPr/>
                    <a:lstStyle/>
                    <a:p>
                      <a:pPr/>
                      <a:r>
                        <a:rPr sz="2800"/>
                        <a:t>81</a:t>
                      </a:r>
                    </a:p>
                  </a:txBody>
                  <a:tcPr marL="50800" marR="50800" marT="50800" marB="50800" anchor="ctr" anchorCtr="0" horzOverflow="overflow"/>
                </a:tc>
                <a:tc>
                  <a:txBody>
                    <a:bodyPr/>
                    <a:lstStyle/>
                    <a:p>
                      <a:pPr/>
                      <a:r>
                        <a:rPr sz="2800"/>
                        <a:t>23,2</a:t>
                      </a:r>
                    </a:p>
                  </a:txBody>
                  <a:tcPr marL="50800" marR="50800" marT="50800" marB="50800" anchor="ctr" anchorCtr="0" horzOverflow="overflow"/>
                </a:tc>
                <a:tc>
                  <a:txBody>
                    <a:bodyPr/>
                    <a:lstStyle/>
                    <a:p>
                      <a:pPr/>
                      <a:r>
                        <a:rPr sz="2800"/>
                        <a:t>Normalna uhranjenost</a:t>
                      </a:r>
                    </a:p>
                  </a:txBody>
                  <a:tcPr marL="50800" marR="50800" marT="50800" marB="50800" anchor="ctr" anchorCtr="0" horzOverflow="overflow">
                    <a:lnR w="12700">
                      <a:solidFill>
                        <a:srgbClr val="5E5E5E"/>
                      </a:solidFill>
                      <a:miter lim="400000"/>
                    </a:lnR>
                  </a:tcPr>
                </a:tc>
              </a:tr>
              <a:tr h="755149">
                <a:tc>
                  <a:txBody>
                    <a:bodyPr/>
                    <a:lstStyle/>
                    <a:p>
                      <a:pPr>
                        <a:defRPr b="0"/>
                      </a:pPr>
                      <a:r>
                        <a:rPr b="1" sz="2800"/>
                        <a:t>2</a:t>
                      </a:r>
                    </a:p>
                  </a:txBody>
                  <a:tcPr marL="50800" marR="50800" marT="50800" marB="50800" anchor="ctr" anchorCtr="0" horzOverflow="overflow">
                    <a:lnL w="12700">
                      <a:solidFill>
                        <a:srgbClr val="5E5E5E"/>
                      </a:solidFill>
                      <a:miter lim="400000"/>
                    </a:lnL>
                  </a:tcPr>
                </a:tc>
                <a:tc>
                  <a:txBody>
                    <a:bodyPr/>
                    <a:lstStyle/>
                    <a:p>
                      <a:pPr/>
                      <a:r>
                        <a:rPr sz="2800"/>
                        <a:t>56</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190</a:t>
                      </a:r>
                    </a:p>
                  </a:txBody>
                  <a:tcPr marL="50800" marR="50800" marT="50800" marB="50800" anchor="ctr" anchorCtr="0" horzOverflow="overflow"/>
                </a:tc>
                <a:tc>
                  <a:txBody>
                    <a:bodyPr/>
                    <a:lstStyle/>
                    <a:p>
                      <a:pPr/>
                      <a:r>
                        <a:rPr sz="2800"/>
                        <a:t>119</a:t>
                      </a:r>
                    </a:p>
                  </a:txBody>
                  <a:tcPr marL="50800" marR="50800" marT="50800" marB="50800" anchor="ctr" anchorCtr="0" horzOverflow="overflow"/>
                </a:tc>
                <a:tc>
                  <a:txBody>
                    <a:bodyPr/>
                    <a:lstStyle/>
                    <a:p>
                      <a:pPr/>
                      <a:r>
                        <a:rPr sz="2800"/>
                        <a:t>33</a:t>
                      </a:r>
                    </a:p>
                  </a:txBody>
                  <a:tcPr marL="50800" marR="50800" marT="50800" marB="50800" anchor="ctr" anchorCtr="0" horzOverflow="overflow"/>
                </a:tc>
                <a:tc>
                  <a:txBody>
                    <a:bodyPr/>
                    <a:lstStyle/>
                    <a:p>
                      <a:pPr/>
                      <a:r>
                        <a:rPr sz="2800"/>
                        <a:t>Gojaznost</a:t>
                      </a:r>
                    </a:p>
                  </a:txBody>
                  <a:tcPr marL="50800" marR="50800" marT="50800" marB="50800" anchor="ctr" anchorCtr="0" horzOverflow="overflow">
                    <a:lnR w="12700">
                      <a:solidFill>
                        <a:srgbClr val="5E5E5E"/>
                      </a:solidFill>
                      <a:miter lim="400000"/>
                    </a:lnR>
                  </a:tcPr>
                </a:tc>
              </a:tr>
              <a:tr h="1401549">
                <a:tc>
                  <a:txBody>
                    <a:bodyPr/>
                    <a:lstStyle/>
                    <a:p>
                      <a:pPr>
                        <a:defRPr b="0"/>
                      </a:pPr>
                      <a:r>
                        <a:rPr b="1" sz="2800"/>
                        <a:t>3</a:t>
                      </a:r>
                    </a:p>
                  </a:txBody>
                  <a:tcPr marL="50800" marR="50800" marT="50800" marB="50800" anchor="ctr" anchorCtr="0" horzOverflow="overflow">
                    <a:lnL w="12700">
                      <a:solidFill>
                        <a:srgbClr val="5E5E5E"/>
                      </a:solidFill>
                      <a:miter lim="400000"/>
                    </a:lnL>
                  </a:tcPr>
                </a:tc>
                <a:tc>
                  <a:txBody>
                    <a:bodyPr/>
                    <a:lstStyle/>
                    <a:p>
                      <a:pPr/>
                      <a:r>
                        <a:rPr sz="2800"/>
                        <a:t>60</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170</a:t>
                      </a:r>
                    </a:p>
                  </a:txBody>
                  <a:tcPr marL="50800" marR="50800" marT="50800" marB="50800" anchor="ctr" anchorCtr="0" horzOverflow="overflow"/>
                </a:tc>
                <a:tc>
                  <a:txBody>
                    <a:bodyPr/>
                    <a:lstStyle/>
                    <a:p>
                      <a:pPr/>
                      <a:r>
                        <a:rPr sz="2800"/>
                        <a:t>72</a:t>
                      </a:r>
                    </a:p>
                  </a:txBody>
                  <a:tcPr marL="50800" marR="50800" marT="50800" marB="50800" anchor="ctr" anchorCtr="0" horzOverflow="overflow"/>
                </a:tc>
                <a:tc>
                  <a:txBody>
                    <a:bodyPr/>
                    <a:lstStyle/>
                    <a:p>
                      <a:pPr/>
                      <a:r>
                        <a:rPr sz="2800"/>
                        <a:t>24,9</a:t>
                      </a:r>
                    </a:p>
                  </a:txBody>
                  <a:tcPr marL="50800" marR="50800" marT="50800" marB="50800" anchor="ctr" anchorCtr="0" horzOverflow="overflow"/>
                </a:tc>
                <a:tc>
                  <a:txBody>
                    <a:bodyPr/>
                    <a:lstStyle/>
                    <a:p>
                      <a:pPr/>
                      <a:r>
                        <a:rPr sz="2800"/>
                        <a:t>Normalna uhranjenost</a:t>
                      </a:r>
                    </a:p>
                  </a:txBody>
                  <a:tcPr marL="50800" marR="50800" marT="50800" marB="50800" anchor="ctr" anchorCtr="0" horzOverflow="overflow">
                    <a:lnR w="12700">
                      <a:solidFill>
                        <a:srgbClr val="5E5E5E"/>
                      </a:solidFill>
                      <a:miter lim="400000"/>
                    </a:lnR>
                  </a:tcPr>
                </a:tc>
              </a:tr>
              <a:tr h="1078349">
                <a:tc>
                  <a:txBody>
                    <a:bodyPr/>
                    <a:lstStyle/>
                    <a:p>
                      <a:pPr>
                        <a:defRPr b="0"/>
                      </a:pPr>
                      <a:r>
                        <a:rPr b="1" sz="2800"/>
                        <a:t>4</a:t>
                      </a:r>
                    </a:p>
                  </a:txBody>
                  <a:tcPr marL="50800" marR="50800" marT="50800" marB="50800" anchor="ctr" anchorCtr="0" horzOverflow="overflow">
                    <a:lnL w="12700">
                      <a:solidFill>
                        <a:srgbClr val="5E5E5E"/>
                      </a:solidFill>
                      <a:miter lim="400000"/>
                    </a:lnL>
                  </a:tcPr>
                </a:tc>
                <a:tc>
                  <a:txBody>
                    <a:bodyPr/>
                    <a:lstStyle/>
                    <a:p>
                      <a:pPr/>
                      <a:r>
                        <a:rPr sz="2800"/>
                        <a:t>51</a:t>
                      </a:r>
                    </a:p>
                  </a:txBody>
                  <a:tcPr marL="50800" marR="50800" marT="50800" marB="50800" anchor="ctr" anchorCtr="0" horzOverflow="overflow"/>
                </a:tc>
                <a:tc>
                  <a:txBody>
                    <a:bodyPr/>
                    <a:lstStyle/>
                    <a:p>
                      <a:pPr/>
                      <a:r>
                        <a:rPr sz="2800"/>
                        <a:t>Muski</a:t>
                      </a:r>
                    </a:p>
                  </a:txBody>
                  <a:tcPr marL="50800" marR="50800" marT="50800" marB="50800" anchor="ctr" anchorCtr="0" horzOverflow="overflow"/>
                </a:tc>
                <a:tc>
                  <a:txBody>
                    <a:bodyPr/>
                    <a:lstStyle/>
                    <a:p>
                      <a:pPr/>
                      <a:r>
                        <a:rPr sz="2800"/>
                        <a:t>Nepusac</a:t>
                      </a:r>
                    </a:p>
                  </a:txBody>
                  <a:tcPr marL="50800" marR="50800" marT="50800" marB="50800" anchor="ctr" anchorCtr="0" horzOverflow="overflow"/>
                </a:tc>
                <a:tc>
                  <a:txBody>
                    <a:bodyPr/>
                    <a:lstStyle/>
                    <a:p>
                      <a:pPr/>
                      <a:r>
                        <a:rPr sz="2800"/>
                        <a:t>0</a:t>
                      </a:r>
                    </a:p>
                  </a:txBody>
                  <a:tcPr marL="50800" marR="50800" marT="50800" marB="50800" anchor="ctr" anchorCtr="0" horzOverflow="overflow"/>
                </a:tc>
                <a:tc>
                  <a:txBody>
                    <a:bodyPr/>
                    <a:lstStyle/>
                    <a:p>
                      <a:pPr/>
                      <a:r>
                        <a:rPr sz="2800"/>
                        <a:t>180</a:t>
                      </a:r>
                    </a:p>
                  </a:txBody>
                  <a:tcPr marL="50800" marR="50800" marT="50800" marB="50800" anchor="ctr" anchorCtr="0" horzOverflow="overflow"/>
                </a:tc>
                <a:tc>
                  <a:txBody>
                    <a:bodyPr/>
                    <a:lstStyle/>
                    <a:p>
                      <a:pPr/>
                      <a:r>
                        <a:rPr sz="2800"/>
                        <a:t>92</a:t>
                      </a:r>
                    </a:p>
                  </a:txBody>
                  <a:tcPr marL="50800" marR="50800" marT="50800" marB="50800" anchor="ctr" anchorCtr="0" horzOverflow="overflow"/>
                </a:tc>
                <a:tc>
                  <a:txBody>
                    <a:bodyPr/>
                    <a:lstStyle/>
                    <a:p>
                      <a:pPr/>
                      <a:r>
                        <a:rPr sz="2800"/>
                        <a:t>28,4</a:t>
                      </a:r>
                    </a:p>
                  </a:txBody>
                  <a:tcPr marL="50800" marR="50800" marT="50800" marB="50800" anchor="ctr" anchorCtr="0" horzOverflow="overflow"/>
                </a:tc>
                <a:tc>
                  <a:txBody>
                    <a:bodyPr/>
                    <a:lstStyle/>
                    <a:p>
                      <a:pPr/>
                      <a:r>
                        <a:rPr sz="2800"/>
                        <a:t>Prekomerna masa</a:t>
                      </a:r>
                    </a:p>
                  </a:txBody>
                  <a:tcPr marL="50800" marR="50800" marT="50800" marB="50800" anchor="ctr" anchorCtr="0" horzOverflow="overflow">
                    <a:lnR w="12700">
                      <a:solidFill>
                        <a:srgbClr val="5E5E5E"/>
                      </a:solidFill>
                      <a:miter lim="400000"/>
                    </a:lnR>
                  </a:tcPr>
                </a:tc>
              </a:tr>
              <a:tr h="1078349">
                <a:tc>
                  <a:txBody>
                    <a:bodyPr/>
                    <a:lstStyle/>
                    <a:p>
                      <a:pPr>
                        <a:defRPr b="0"/>
                      </a:pPr>
                      <a:r>
                        <a:rPr b="1" sz="2800"/>
                        <a:t>5</a:t>
                      </a:r>
                    </a:p>
                  </a:txBody>
                  <a:tcPr marL="50800" marR="50800" marT="50800" marB="50800" anchor="ctr" anchorCtr="0" horzOverflow="overflow">
                    <a:lnL w="12700">
                      <a:solidFill>
                        <a:srgbClr val="5E5E5E"/>
                      </a:solidFill>
                      <a:miter lim="400000"/>
                    </a:lnL>
                    <a:lnB w="12700">
                      <a:solidFill>
                        <a:srgbClr val="5E5E5E"/>
                      </a:solidFill>
                      <a:miter lim="400000"/>
                    </a:lnB>
                  </a:tcPr>
                </a:tc>
                <a:tc>
                  <a:txBody>
                    <a:bodyPr/>
                    <a:lstStyle/>
                    <a:p>
                      <a:pPr/>
                      <a:r>
                        <a:rPr sz="2800"/>
                        <a:t>56</a:t>
                      </a:r>
                    </a:p>
                  </a:txBody>
                  <a:tcPr marL="50800" marR="50800" marT="50800" marB="50800" anchor="ctr" anchorCtr="0" horzOverflow="overflow">
                    <a:lnB w="12700">
                      <a:solidFill>
                        <a:srgbClr val="5E5E5E"/>
                      </a:solidFill>
                      <a:miter lim="400000"/>
                    </a:lnB>
                  </a:tcPr>
                </a:tc>
                <a:tc>
                  <a:txBody>
                    <a:bodyPr/>
                    <a:lstStyle/>
                    <a:p>
                      <a:pPr/>
                      <a:r>
                        <a:rPr sz="2800"/>
                        <a:t>Muski</a:t>
                      </a:r>
                    </a:p>
                  </a:txBody>
                  <a:tcPr marL="50800" marR="50800" marT="50800" marB="50800" anchor="ctr" anchorCtr="0" horzOverflow="overflow">
                    <a:lnB w="12700">
                      <a:solidFill>
                        <a:srgbClr val="5E5E5E"/>
                      </a:solidFill>
                      <a:miter lim="400000"/>
                    </a:lnB>
                  </a:tcPr>
                </a:tc>
                <a:tc>
                  <a:txBody>
                    <a:bodyPr/>
                    <a:lstStyle/>
                    <a:p>
                      <a:pPr/>
                      <a:r>
                        <a:rPr sz="2800"/>
                        <a:t>Nepusac</a:t>
                      </a:r>
                    </a:p>
                  </a:txBody>
                  <a:tcPr marL="50800" marR="50800" marT="50800" marB="50800" anchor="ctr" anchorCtr="0" horzOverflow="overflow">
                    <a:lnB w="12700">
                      <a:solidFill>
                        <a:srgbClr val="5E5E5E"/>
                      </a:solidFill>
                      <a:miter lim="400000"/>
                    </a:lnB>
                  </a:tcPr>
                </a:tc>
                <a:tc>
                  <a:txBody>
                    <a:bodyPr/>
                    <a:lstStyle/>
                    <a:p>
                      <a:pPr/>
                      <a:r>
                        <a:rPr sz="2800"/>
                        <a:t>0</a:t>
                      </a:r>
                    </a:p>
                  </a:txBody>
                  <a:tcPr marL="50800" marR="50800" marT="50800" marB="50800" anchor="ctr" anchorCtr="0" horzOverflow="overflow">
                    <a:lnB w="12700">
                      <a:solidFill>
                        <a:srgbClr val="5E5E5E"/>
                      </a:solidFill>
                      <a:miter lim="400000"/>
                    </a:lnB>
                  </a:tcPr>
                </a:tc>
                <a:tc>
                  <a:txBody>
                    <a:bodyPr/>
                    <a:lstStyle/>
                    <a:p>
                      <a:pPr/>
                      <a:r>
                        <a:rPr sz="2800"/>
                        <a:t>178</a:t>
                      </a:r>
                    </a:p>
                  </a:txBody>
                  <a:tcPr marL="50800" marR="50800" marT="50800" marB="50800" anchor="ctr" anchorCtr="0" horzOverflow="overflow">
                    <a:lnB w="12700">
                      <a:solidFill>
                        <a:srgbClr val="5E5E5E"/>
                      </a:solidFill>
                      <a:miter lim="400000"/>
                    </a:lnB>
                  </a:tcPr>
                </a:tc>
                <a:tc>
                  <a:txBody>
                    <a:bodyPr/>
                    <a:lstStyle/>
                    <a:p>
                      <a:pPr/>
                      <a:r>
                        <a:rPr sz="2800"/>
                        <a:t>82</a:t>
                      </a:r>
                    </a:p>
                  </a:txBody>
                  <a:tcPr marL="50800" marR="50800" marT="50800" marB="50800" anchor="ctr" anchorCtr="0" horzOverflow="overflow">
                    <a:lnB w="12700">
                      <a:solidFill>
                        <a:srgbClr val="5E5E5E"/>
                      </a:solidFill>
                      <a:miter lim="400000"/>
                    </a:lnB>
                  </a:tcPr>
                </a:tc>
                <a:tc>
                  <a:txBody>
                    <a:bodyPr/>
                    <a:lstStyle/>
                    <a:p>
                      <a:pPr/>
                      <a:r>
                        <a:rPr sz="2800"/>
                        <a:t>25,9</a:t>
                      </a:r>
                    </a:p>
                  </a:txBody>
                  <a:tcPr marL="50800" marR="50800" marT="50800" marB="50800" anchor="ctr" anchorCtr="0" horzOverflow="overflow">
                    <a:lnB w="12700">
                      <a:solidFill>
                        <a:srgbClr val="5E5E5E"/>
                      </a:solidFill>
                      <a:miter lim="400000"/>
                    </a:lnB>
                  </a:tcPr>
                </a:tc>
                <a:tc>
                  <a:txBody>
                    <a:bodyPr/>
                    <a:lstStyle/>
                    <a:p>
                      <a:pPr/>
                      <a:r>
                        <a:rPr sz="2800"/>
                        <a:t>Prekomerna masa</a:t>
                      </a:r>
                    </a:p>
                  </a:txBody>
                  <a:tcPr marL="50800" marR="50800" marT="50800" marB="50800" anchor="ctr" anchorCtr="0" horzOverflow="overflow">
                    <a:lnR w="12700">
                      <a:solidFill>
                        <a:srgbClr val="5E5E5E"/>
                      </a:solidFill>
                      <a:miter lim="400000"/>
                    </a:lnR>
                    <a:lnB w="12700">
                      <a:solidFill>
                        <a:srgbClr val="5E5E5E"/>
                      </a:solidFill>
                      <a:miter lim="400000"/>
                    </a:lnB>
                  </a:tcPr>
                </a:tc>
              </a:tr>
            </a:tbl>
          </a:graphicData>
        </a:graphic>
      </p:graphicFrame>
      <p:sp>
        <p:nvSpPr>
          <p:cNvPr id="344" name="Rectangle"/>
          <p:cNvSpPr/>
          <p:nvPr/>
        </p:nvSpPr>
        <p:spPr>
          <a:xfrm>
            <a:off x="4647201" y="3579131"/>
            <a:ext cx="15089598" cy="6557738"/>
          </a:xfrm>
          <a:prstGeom prst="rect">
            <a:avLst/>
          </a:prstGeom>
          <a:solidFill>
            <a:srgbClr val="FFFFFF">
              <a:alpha val="60882"/>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5" name="vrednosti"/>
          <p:cNvSpPr txBox="1"/>
          <p:nvPr/>
        </p:nvSpPr>
        <p:spPr>
          <a:xfrm>
            <a:off x="9146222" y="10090977"/>
            <a:ext cx="6091556" cy="186617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nSpc>
                <a:spcPct val="80000"/>
              </a:lnSpc>
              <a:defRPr spc="-228" sz="11400">
                <a:solidFill>
                  <a:srgbClr val="000000"/>
                </a:solidFill>
                <a:latin typeface="Helvetica Neue Medium"/>
                <a:ea typeface="Helvetica Neue Medium"/>
                <a:cs typeface="Helvetica Neue Medium"/>
                <a:sym typeface="Helvetica Neue Medium"/>
              </a:defRPr>
            </a:lvl1pPr>
          </a:lstStyle>
          <a:p>
            <a:pPr/>
            <a:r>
              <a:t>vrednosti</a:t>
            </a:r>
          </a:p>
        </p:txBody>
      </p:sp>
      <p:sp>
        <p:nvSpPr>
          <p:cNvPr id="346" name="Circle"/>
          <p:cNvSpPr/>
          <p:nvPr/>
        </p:nvSpPr>
        <p:spPr>
          <a:xfrm>
            <a:off x="5460166" y="4439886"/>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7" name="Circle"/>
          <p:cNvSpPr/>
          <p:nvPr/>
        </p:nvSpPr>
        <p:spPr>
          <a:xfrm>
            <a:off x="5460166" y="6575966"/>
            <a:ext cx="1250157" cy="1250158"/>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8" name="Circle"/>
          <p:cNvSpPr/>
          <p:nvPr/>
        </p:nvSpPr>
        <p:spPr>
          <a:xfrm>
            <a:off x="5460166" y="8893295"/>
            <a:ext cx="1250157" cy="1250158"/>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9" name="Circle"/>
          <p:cNvSpPr/>
          <p:nvPr/>
        </p:nvSpPr>
        <p:spPr>
          <a:xfrm>
            <a:off x="7024251" y="4384980"/>
            <a:ext cx="1250157" cy="1250158"/>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0" name="Circle"/>
          <p:cNvSpPr/>
          <p:nvPr/>
        </p:nvSpPr>
        <p:spPr>
          <a:xfrm>
            <a:off x="7024251" y="6521060"/>
            <a:ext cx="1250157" cy="1250158"/>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1" name="Circle"/>
          <p:cNvSpPr/>
          <p:nvPr/>
        </p:nvSpPr>
        <p:spPr>
          <a:xfrm>
            <a:off x="7024251" y="8838390"/>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2" name="Circle"/>
          <p:cNvSpPr/>
          <p:nvPr/>
        </p:nvSpPr>
        <p:spPr>
          <a:xfrm>
            <a:off x="8853004" y="4400981"/>
            <a:ext cx="1250157" cy="1250158"/>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3" name="Circle"/>
          <p:cNvSpPr/>
          <p:nvPr/>
        </p:nvSpPr>
        <p:spPr>
          <a:xfrm>
            <a:off x="8853004" y="6537063"/>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4" name="Circle"/>
          <p:cNvSpPr/>
          <p:nvPr/>
        </p:nvSpPr>
        <p:spPr>
          <a:xfrm>
            <a:off x="8853004" y="8854392"/>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5" name="Circle"/>
          <p:cNvSpPr/>
          <p:nvPr/>
        </p:nvSpPr>
        <p:spPr>
          <a:xfrm>
            <a:off x="10608462" y="4400981"/>
            <a:ext cx="1250157" cy="1250158"/>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6" name="Circle"/>
          <p:cNvSpPr/>
          <p:nvPr/>
        </p:nvSpPr>
        <p:spPr>
          <a:xfrm>
            <a:off x="10608462" y="6537063"/>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7" name="Circle"/>
          <p:cNvSpPr/>
          <p:nvPr/>
        </p:nvSpPr>
        <p:spPr>
          <a:xfrm>
            <a:off x="10608462" y="8854392"/>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8" name="Circle"/>
          <p:cNvSpPr/>
          <p:nvPr/>
        </p:nvSpPr>
        <p:spPr>
          <a:xfrm>
            <a:off x="12490794" y="4400981"/>
            <a:ext cx="1250158" cy="1250158"/>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9" name="Circle"/>
          <p:cNvSpPr/>
          <p:nvPr/>
        </p:nvSpPr>
        <p:spPr>
          <a:xfrm>
            <a:off x="12490794" y="6537063"/>
            <a:ext cx="1250158"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0" name="Circle"/>
          <p:cNvSpPr/>
          <p:nvPr/>
        </p:nvSpPr>
        <p:spPr>
          <a:xfrm>
            <a:off x="12490794" y="8854392"/>
            <a:ext cx="1250158"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1" name="Circle"/>
          <p:cNvSpPr/>
          <p:nvPr/>
        </p:nvSpPr>
        <p:spPr>
          <a:xfrm>
            <a:off x="14554375" y="4400981"/>
            <a:ext cx="1250157" cy="1250158"/>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2" name="Circle"/>
          <p:cNvSpPr/>
          <p:nvPr/>
        </p:nvSpPr>
        <p:spPr>
          <a:xfrm>
            <a:off x="14554375" y="6537063"/>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3" name="Circle"/>
          <p:cNvSpPr/>
          <p:nvPr/>
        </p:nvSpPr>
        <p:spPr>
          <a:xfrm>
            <a:off x="14554375" y="8854392"/>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4" name="Circle"/>
          <p:cNvSpPr/>
          <p:nvPr/>
        </p:nvSpPr>
        <p:spPr>
          <a:xfrm>
            <a:off x="16163171" y="4400981"/>
            <a:ext cx="1250157" cy="1250158"/>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5" name="Circle"/>
          <p:cNvSpPr/>
          <p:nvPr/>
        </p:nvSpPr>
        <p:spPr>
          <a:xfrm>
            <a:off x="16163171" y="6537063"/>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6" name="Circle"/>
          <p:cNvSpPr/>
          <p:nvPr/>
        </p:nvSpPr>
        <p:spPr>
          <a:xfrm>
            <a:off x="16163171" y="8854392"/>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7" name="Circle"/>
          <p:cNvSpPr/>
          <p:nvPr/>
        </p:nvSpPr>
        <p:spPr>
          <a:xfrm>
            <a:off x="18010917" y="4400981"/>
            <a:ext cx="1250157" cy="1250158"/>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8" name="Circle"/>
          <p:cNvSpPr/>
          <p:nvPr/>
        </p:nvSpPr>
        <p:spPr>
          <a:xfrm>
            <a:off x="18010917" y="6537063"/>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9" name="Circle"/>
          <p:cNvSpPr/>
          <p:nvPr/>
        </p:nvSpPr>
        <p:spPr>
          <a:xfrm>
            <a:off x="18010917" y="8854392"/>
            <a:ext cx="1250157" cy="1250157"/>
          </a:xfrm>
          <a:prstGeom prst="ellipse">
            <a:avLst/>
          </a:prstGeom>
          <a:ln w="1778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79" name="Group"/>
          <p:cNvGrpSpPr/>
          <p:nvPr/>
        </p:nvGrpSpPr>
        <p:grpSpPr>
          <a:xfrm>
            <a:off x="5791200" y="510374"/>
            <a:ext cx="12801601" cy="6024210"/>
            <a:chOff x="0" y="0"/>
            <a:chExt cx="12801600" cy="6024209"/>
          </a:xfrm>
        </p:grpSpPr>
        <p:grpSp>
          <p:nvGrpSpPr>
            <p:cNvPr id="377" name="Group"/>
            <p:cNvGrpSpPr/>
            <p:nvPr/>
          </p:nvGrpSpPr>
          <p:grpSpPr>
            <a:xfrm>
              <a:off x="1444368" y="0"/>
              <a:ext cx="9907505" cy="4515280"/>
              <a:chOff x="-1194535" y="1453"/>
              <a:chExt cx="9907504" cy="4515279"/>
            </a:xfrm>
          </p:grpSpPr>
          <p:graphicFrame>
            <p:nvGraphicFramePr>
              <p:cNvPr id="371" name="Table 1"/>
              <p:cNvGraphicFramePr/>
              <p:nvPr/>
            </p:nvGraphicFramePr>
            <p:xfrm>
              <a:off x="-1172054" y="30242"/>
              <a:ext cx="9885024" cy="4470401"/>
            </p:xfrm>
            <a:graphic xmlns:a="http://schemas.openxmlformats.org/drawingml/2006/main">
              <a:graphicData uri="http://schemas.openxmlformats.org/drawingml/2006/table">
                <a:tbl>
                  <a:tblPr firstCol="1" firstRow="1" lastCol="0" lastRow="0" bandCol="0" bandRow="1" rtl="0">
                    <a:tableStyleId>{2708684C-4D16-4618-839F-0558EEFCDFE6}</a:tableStyleId>
                  </a:tblPr>
                  <a:tblGrid>
                    <a:gridCol w="509425"/>
                    <a:gridCol w="860754"/>
                    <a:gridCol w="1159383"/>
                    <a:gridCol w="1247215"/>
                    <a:gridCol w="1106684"/>
                    <a:gridCol w="1370180"/>
                    <a:gridCol w="1299914"/>
                    <a:gridCol w="878320"/>
                    <a:gridCol w="1440445"/>
                  </a:tblGrid>
                  <a:tr h="535782">
                    <a:tc>
                      <a:txBody>
                        <a:bodyPr/>
                        <a:lstStyle/>
                        <a:p>
                          <a:pPr defTabSz="821531">
                            <a:defRPr b="0" sz="1800"/>
                          </a:pPr>
                          <a:r>
                            <a:rPr b="1" sz="2800"/>
                            <a:t>id</a:t>
                          </a:r>
                        </a:p>
                      </a:txBody>
                      <a:tcPr marL="50800" marR="50800" marT="50800" marB="50800" anchor="ctr" anchorCtr="0" horzOverflow="overflow">
                        <a:lnL w="12700">
                          <a:solidFill>
                            <a:srgbClr val="5E5E5E"/>
                          </a:solidFill>
                          <a:miter lim="400000"/>
                        </a:lnL>
                        <a:lnT w="12700">
                          <a:solidFill>
                            <a:srgbClr val="5E5E5E"/>
                          </a:solidFill>
                          <a:miter lim="400000"/>
                        </a:lnT>
                      </a:tcPr>
                    </a:tc>
                    <a:tc>
                      <a:txBody>
                        <a:bodyPr/>
                        <a:lstStyle/>
                        <a:p>
                          <a:pPr defTabSz="821531">
                            <a:defRPr b="0" sz="1800"/>
                          </a:pPr>
                          <a:r>
                            <a:rPr b="1" sz="2800"/>
                            <a:t>star</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pol</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pusac</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n_cig</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visina_cm</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masa_kg</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bmi</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bmi_K</a:t>
                          </a:r>
                        </a:p>
                      </a:txBody>
                      <a:tcPr marL="50800" marR="50800" marT="50800" marB="50800" anchor="ctr" anchorCtr="0" horzOverflow="overflow">
                        <a:lnR w="12700">
                          <a:solidFill>
                            <a:srgbClr val="5E5E5E"/>
                          </a:solidFill>
                          <a:miter lim="400000"/>
                        </a:lnR>
                        <a:lnT w="12700">
                          <a:solidFill>
                            <a:srgbClr val="5E5E5E"/>
                          </a:solidFill>
                          <a:miter lim="400000"/>
                        </a:lnT>
                      </a:tcPr>
                    </a:tc>
                  </a:tr>
                  <a:tr h="961821">
                    <a:tc>
                      <a:txBody>
                        <a:bodyPr/>
                        <a:lstStyle/>
                        <a:p>
                          <a:pPr defTabSz="821531">
                            <a:defRPr b="0" sz="1800"/>
                          </a:pPr>
                          <a:r>
                            <a:rPr b="1" sz="2800"/>
                            <a:t>1</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50</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Pusac</a:t>
                          </a:r>
                        </a:p>
                      </a:txBody>
                      <a:tcPr marL="50800" marR="50800" marT="50800" marB="50800" anchor="ctr" anchorCtr="0" horzOverflow="overflow"/>
                    </a:tc>
                    <a:tc>
                      <a:txBody>
                        <a:bodyPr/>
                        <a:lstStyle/>
                        <a:p>
                          <a:pPr defTabSz="821531">
                            <a:defRPr sz="1800"/>
                          </a:pPr>
                          <a:r>
                            <a:rPr sz="2800"/>
                            <a:t>12</a:t>
                          </a:r>
                        </a:p>
                      </a:txBody>
                      <a:tcPr marL="50800" marR="50800" marT="50800" marB="50800" anchor="ctr" anchorCtr="0" horzOverflow="overflow"/>
                    </a:tc>
                    <a:tc>
                      <a:txBody>
                        <a:bodyPr/>
                        <a:lstStyle/>
                        <a:p>
                          <a:pPr defTabSz="821531">
                            <a:defRPr sz="1800"/>
                          </a:pPr>
                          <a:r>
                            <a:rPr sz="2800"/>
                            <a:t>187</a:t>
                          </a:r>
                        </a:p>
                      </a:txBody>
                      <a:tcPr marL="50800" marR="50800" marT="50800" marB="50800" anchor="ctr" anchorCtr="0" horzOverflow="overflow"/>
                    </a:tc>
                    <a:tc>
                      <a:txBody>
                        <a:bodyPr/>
                        <a:lstStyle/>
                        <a:p>
                          <a:pPr defTabSz="821531">
                            <a:defRPr sz="1800"/>
                          </a:pPr>
                          <a:r>
                            <a:rPr sz="2800"/>
                            <a:t>81</a:t>
                          </a:r>
                        </a:p>
                      </a:txBody>
                      <a:tcPr marL="50800" marR="50800" marT="50800" marB="50800" anchor="ctr" anchorCtr="0" horzOverflow="overflow"/>
                    </a:tc>
                    <a:tc>
                      <a:txBody>
                        <a:bodyPr/>
                        <a:lstStyle/>
                        <a:p>
                          <a:pPr defTabSz="821531">
                            <a:defRPr sz="1800"/>
                          </a:pPr>
                          <a:r>
                            <a:rPr sz="2800"/>
                            <a:t>23,2</a:t>
                          </a:r>
                        </a:p>
                      </a:txBody>
                      <a:tcPr marL="50800" marR="50800" marT="50800" marB="50800" anchor="ctr" anchorCtr="0" horzOverflow="overflow"/>
                    </a:tc>
                    <a:tc>
                      <a:txBody>
                        <a:bodyPr/>
                        <a:lstStyle/>
                        <a:p>
                          <a:pPr defTabSz="821531">
                            <a:defRPr sz="1800"/>
                          </a:pPr>
                          <a:r>
                            <a:rPr sz="2800"/>
                            <a:t>Normalna uhranjenost</a:t>
                          </a:r>
                        </a:p>
                      </a:txBody>
                      <a:tcPr marL="50800" marR="50800" marT="50800" marB="50800" anchor="ctr" anchorCtr="0" horzOverflow="overflow">
                        <a:lnR w="12700">
                          <a:solidFill>
                            <a:srgbClr val="5E5E5E"/>
                          </a:solidFill>
                          <a:miter lim="400000"/>
                        </a:lnR>
                      </a:tcPr>
                    </a:tc>
                  </a:tr>
                  <a:tr h="518226">
                    <a:tc>
                      <a:txBody>
                        <a:bodyPr/>
                        <a:lstStyle/>
                        <a:p>
                          <a:pPr defTabSz="821531">
                            <a:defRPr b="0" sz="1800"/>
                          </a:pPr>
                          <a:r>
                            <a:rPr b="1" sz="2800"/>
                            <a:t>2</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56</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Nepusac</a:t>
                          </a:r>
                        </a:p>
                      </a:txBody>
                      <a:tcPr marL="50800" marR="50800" marT="50800" marB="50800" anchor="ctr" anchorCtr="0" horzOverflow="overflow"/>
                    </a:tc>
                    <a:tc>
                      <a:txBody>
                        <a:bodyPr/>
                        <a:lstStyle/>
                        <a:p>
                          <a:pPr defTabSz="821531">
                            <a:defRPr sz="1800"/>
                          </a:pPr>
                          <a:r>
                            <a:rPr sz="2800"/>
                            <a:t>0</a:t>
                          </a:r>
                        </a:p>
                      </a:txBody>
                      <a:tcPr marL="50800" marR="50800" marT="50800" marB="50800" anchor="ctr" anchorCtr="0" horzOverflow="overflow"/>
                    </a:tc>
                    <a:tc>
                      <a:txBody>
                        <a:bodyPr/>
                        <a:lstStyle/>
                        <a:p>
                          <a:pPr defTabSz="821531">
                            <a:defRPr sz="1800"/>
                          </a:pPr>
                          <a:r>
                            <a:rPr sz="2800"/>
                            <a:t>190</a:t>
                          </a:r>
                        </a:p>
                      </a:txBody>
                      <a:tcPr marL="50800" marR="50800" marT="50800" marB="50800" anchor="ctr" anchorCtr="0" horzOverflow="overflow"/>
                    </a:tc>
                    <a:tc>
                      <a:txBody>
                        <a:bodyPr/>
                        <a:lstStyle/>
                        <a:p>
                          <a:pPr defTabSz="821531">
                            <a:defRPr sz="1800"/>
                          </a:pPr>
                          <a:r>
                            <a:rPr sz="2800"/>
                            <a:t>119</a:t>
                          </a:r>
                        </a:p>
                      </a:txBody>
                      <a:tcPr marL="50800" marR="50800" marT="50800" marB="50800" anchor="ctr" anchorCtr="0" horzOverflow="overflow"/>
                    </a:tc>
                    <a:tc>
                      <a:txBody>
                        <a:bodyPr/>
                        <a:lstStyle/>
                        <a:p>
                          <a:pPr defTabSz="821531">
                            <a:defRPr sz="1800"/>
                          </a:pPr>
                          <a:r>
                            <a:rPr sz="2800"/>
                            <a:t>33</a:t>
                          </a:r>
                        </a:p>
                      </a:txBody>
                      <a:tcPr marL="50800" marR="50800" marT="50800" marB="50800" anchor="ctr" anchorCtr="0" horzOverflow="overflow"/>
                    </a:tc>
                    <a:tc>
                      <a:txBody>
                        <a:bodyPr/>
                        <a:lstStyle/>
                        <a:p>
                          <a:pPr defTabSz="821531">
                            <a:defRPr sz="1800"/>
                          </a:pPr>
                          <a:r>
                            <a:rPr sz="2800"/>
                            <a:t>Gojaznost</a:t>
                          </a:r>
                        </a:p>
                      </a:txBody>
                      <a:tcPr marL="50800" marR="50800" marT="50800" marB="50800" anchor="ctr" anchorCtr="0" horzOverflow="overflow">
                        <a:lnR w="12700">
                          <a:solidFill>
                            <a:srgbClr val="5E5E5E"/>
                          </a:solidFill>
                          <a:miter lim="400000"/>
                        </a:lnR>
                      </a:tcPr>
                    </a:tc>
                  </a:tr>
                  <a:tr h="961821">
                    <a:tc>
                      <a:txBody>
                        <a:bodyPr/>
                        <a:lstStyle/>
                        <a:p>
                          <a:pPr defTabSz="821531">
                            <a:defRPr b="0" sz="1800"/>
                          </a:pPr>
                          <a:r>
                            <a:rPr b="1" sz="2800"/>
                            <a:t>3</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60</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Nepusac</a:t>
                          </a:r>
                        </a:p>
                      </a:txBody>
                      <a:tcPr marL="50800" marR="50800" marT="50800" marB="50800" anchor="ctr" anchorCtr="0" horzOverflow="overflow"/>
                    </a:tc>
                    <a:tc>
                      <a:txBody>
                        <a:bodyPr/>
                        <a:lstStyle/>
                        <a:p>
                          <a:pPr defTabSz="821531">
                            <a:defRPr sz="1800"/>
                          </a:pPr>
                          <a:r>
                            <a:rPr sz="2800"/>
                            <a:t>0</a:t>
                          </a:r>
                        </a:p>
                      </a:txBody>
                      <a:tcPr marL="50800" marR="50800" marT="50800" marB="50800" anchor="ctr" anchorCtr="0" horzOverflow="overflow"/>
                    </a:tc>
                    <a:tc>
                      <a:txBody>
                        <a:bodyPr/>
                        <a:lstStyle/>
                        <a:p>
                          <a:pPr defTabSz="821531">
                            <a:defRPr sz="1800"/>
                          </a:pPr>
                          <a:r>
                            <a:rPr sz="2800"/>
                            <a:t>170</a:t>
                          </a:r>
                        </a:p>
                      </a:txBody>
                      <a:tcPr marL="50800" marR="50800" marT="50800" marB="50800" anchor="ctr" anchorCtr="0" horzOverflow="overflow"/>
                    </a:tc>
                    <a:tc>
                      <a:txBody>
                        <a:bodyPr/>
                        <a:lstStyle/>
                        <a:p>
                          <a:pPr defTabSz="821531">
                            <a:defRPr sz="1800"/>
                          </a:pPr>
                          <a:r>
                            <a:rPr sz="2800"/>
                            <a:t>72</a:t>
                          </a:r>
                        </a:p>
                      </a:txBody>
                      <a:tcPr marL="50800" marR="50800" marT="50800" marB="50800" anchor="ctr" anchorCtr="0" horzOverflow="overflow"/>
                    </a:tc>
                    <a:tc>
                      <a:txBody>
                        <a:bodyPr/>
                        <a:lstStyle/>
                        <a:p>
                          <a:pPr defTabSz="821531">
                            <a:defRPr sz="1800"/>
                          </a:pPr>
                          <a:r>
                            <a:rPr sz="2800"/>
                            <a:t>24,9</a:t>
                          </a:r>
                        </a:p>
                      </a:txBody>
                      <a:tcPr marL="50800" marR="50800" marT="50800" marB="50800" anchor="ctr" anchorCtr="0" horzOverflow="overflow"/>
                    </a:tc>
                    <a:tc>
                      <a:txBody>
                        <a:bodyPr/>
                        <a:lstStyle/>
                        <a:p>
                          <a:pPr defTabSz="821531">
                            <a:defRPr sz="1800"/>
                          </a:pPr>
                          <a:r>
                            <a:rPr sz="2800"/>
                            <a:t>Normalna uhranjenost</a:t>
                          </a:r>
                        </a:p>
                      </a:txBody>
                      <a:tcPr marL="50800" marR="50800" marT="50800" marB="50800" anchor="ctr" anchorCtr="0" horzOverflow="overflow">
                        <a:lnR w="12700">
                          <a:solidFill>
                            <a:srgbClr val="5E5E5E"/>
                          </a:solidFill>
                          <a:miter lim="400000"/>
                        </a:lnR>
                      </a:tcPr>
                    </a:tc>
                  </a:tr>
                  <a:tr h="740023">
                    <a:tc>
                      <a:txBody>
                        <a:bodyPr/>
                        <a:lstStyle/>
                        <a:p>
                          <a:pPr defTabSz="821531">
                            <a:defRPr b="0" sz="1800"/>
                          </a:pPr>
                          <a:r>
                            <a:rPr b="1" sz="2800"/>
                            <a:t>4</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51</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Nepusac</a:t>
                          </a:r>
                        </a:p>
                      </a:txBody>
                      <a:tcPr marL="50800" marR="50800" marT="50800" marB="50800" anchor="ctr" anchorCtr="0" horzOverflow="overflow"/>
                    </a:tc>
                    <a:tc>
                      <a:txBody>
                        <a:bodyPr/>
                        <a:lstStyle/>
                        <a:p>
                          <a:pPr defTabSz="821531">
                            <a:defRPr sz="1800"/>
                          </a:pPr>
                          <a:r>
                            <a:rPr sz="2800"/>
                            <a:t>0</a:t>
                          </a:r>
                        </a:p>
                      </a:txBody>
                      <a:tcPr marL="50800" marR="50800" marT="50800" marB="50800" anchor="ctr" anchorCtr="0" horzOverflow="overflow"/>
                    </a:tc>
                    <a:tc>
                      <a:txBody>
                        <a:bodyPr/>
                        <a:lstStyle/>
                        <a:p>
                          <a:pPr defTabSz="821531">
                            <a:defRPr sz="1800"/>
                          </a:pPr>
                          <a:r>
                            <a:rPr sz="2800"/>
                            <a:t>180</a:t>
                          </a:r>
                        </a:p>
                      </a:txBody>
                      <a:tcPr marL="50800" marR="50800" marT="50800" marB="50800" anchor="ctr" anchorCtr="0" horzOverflow="overflow"/>
                    </a:tc>
                    <a:tc>
                      <a:txBody>
                        <a:bodyPr/>
                        <a:lstStyle/>
                        <a:p>
                          <a:pPr defTabSz="821531">
                            <a:defRPr sz="1800"/>
                          </a:pPr>
                          <a:r>
                            <a:rPr sz="2800"/>
                            <a:t>92</a:t>
                          </a:r>
                        </a:p>
                      </a:txBody>
                      <a:tcPr marL="50800" marR="50800" marT="50800" marB="50800" anchor="ctr" anchorCtr="0" horzOverflow="overflow"/>
                    </a:tc>
                    <a:tc>
                      <a:txBody>
                        <a:bodyPr/>
                        <a:lstStyle/>
                        <a:p>
                          <a:pPr defTabSz="821531">
                            <a:defRPr sz="1800"/>
                          </a:pPr>
                          <a:r>
                            <a:rPr sz="2800"/>
                            <a:t>28,4</a:t>
                          </a:r>
                        </a:p>
                      </a:txBody>
                      <a:tcPr marL="50800" marR="50800" marT="50800" marB="50800" anchor="ctr" anchorCtr="0" horzOverflow="overflow"/>
                    </a:tc>
                    <a:tc>
                      <a:txBody>
                        <a:bodyPr/>
                        <a:lstStyle/>
                        <a:p>
                          <a:pPr defTabSz="821531">
                            <a:defRPr sz="1800"/>
                          </a:pPr>
                          <a:r>
                            <a:rPr sz="2800"/>
                            <a:t>Prekomerna masa</a:t>
                          </a:r>
                        </a:p>
                      </a:txBody>
                      <a:tcPr marL="50800" marR="50800" marT="50800" marB="50800" anchor="ctr" anchorCtr="0" horzOverflow="overflow">
                        <a:lnR w="12700">
                          <a:solidFill>
                            <a:srgbClr val="5E5E5E"/>
                          </a:solidFill>
                          <a:miter lim="400000"/>
                        </a:lnR>
                      </a:tcPr>
                    </a:tc>
                  </a:tr>
                  <a:tr h="740023">
                    <a:tc>
                      <a:txBody>
                        <a:bodyPr/>
                        <a:lstStyle/>
                        <a:p>
                          <a:pPr defTabSz="821531">
                            <a:defRPr b="0" sz="1800"/>
                          </a:pPr>
                          <a:r>
                            <a:rPr b="1" sz="2800"/>
                            <a:t>5</a:t>
                          </a:r>
                        </a:p>
                      </a:txBody>
                      <a:tcPr marL="50800" marR="50800" marT="50800" marB="50800" anchor="ctr" anchorCtr="0" horzOverflow="overflow">
                        <a:lnL w="12700">
                          <a:solidFill>
                            <a:srgbClr val="5E5E5E"/>
                          </a:solidFill>
                          <a:miter lim="400000"/>
                        </a:lnL>
                        <a:lnB w="12700">
                          <a:solidFill>
                            <a:srgbClr val="5E5E5E"/>
                          </a:solidFill>
                          <a:miter lim="400000"/>
                        </a:lnB>
                      </a:tcPr>
                    </a:tc>
                    <a:tc>
                      <a:txBody>
                        <a:bodyPr/>
                        <a:lstStyle/>
                        <a:p>
                          <a:pPr defTabSz="821531">
                            <a:defRPr sz="1800"/>
                          </a:pPr>
                          <a:r>
                            <a:rPr sz="2800"/>
                            <a:t>56</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Muski</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Nepusac</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0</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178</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82</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25,9</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Prekomerna masa</a:t>
                          </a:r>
                        </a:p>
                      </a:txBody>
                      <a:tcPr marL="50800" marR="50800" marT="50800" marB="50800" anchor="ctr" anchorCtr="0" horzOverflow="overflow">
                        <a:lnR w="12700">
                          <a:solidFill>
                            <a:srgbClr val="5E5E5E"/>
                          </a:solidFill>
                          <a:miter lim="400000"/>
                        </a:lnR>
                        <a:lnB w="12700">
                          <a:solidFill>
                            <a:srgbClr val="5E5E5E"/>
                          </a:solidFill>
                          <a:miter lim="400000"/>
                        </a:lnB>
                      </a:tcPr>
                    </a:tc>
                  </a:tr>
                </a:tbl>
              </a:graphicData>
            </a:graphic>
          </p:graphicFrame>
          <p:sp>
            <p:nvSpPr>
              <p:cNvPr id="372" name="Rectangle"/>
              <p:cNvSpPr/>
              <p:nvPr/>
            </p:nvSpPr>
            <p:spPr>
              <a:xfrm>
                <a:off x="-1194536" y="1453"/>
                <a:ext cx="9901148" cy="4515280"/>
              </a:xfrm>
              <a:prstGeom prst="rect">
                <a:avLst/>
              </a:prstGeom>
              <a:solidFill>
                <a:srgbClr val="FFFFFF">
                  <a:alpha val="60882"/>
                </a:srgb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73" name="Line"/>
              <p:cNvSpPr/>
              <p:nvPr/>
            </p:nvSpPr>
            <p:spPr>
              <a:xfrm flipV="1">
                <a:off x="3150003" y="624684"/>
                <a:ext cx="1" cy="3796514"/>
              </a:xfrm>
              <a:prstGeom prst="line">
                <a:avLst/>
              </a:prstGeom>
              <a:noFill/>
              <a:ln w="177800" cap="flat">
                <a:solidFill>
                  <a:srgbClr val="000000"/>
                </a:solidFill>
                <a:prstDash val="solid"/>
                <a:miter lim="400000"/>
                <a:headEnd type="triangle" w="med" len="med"/>
                <a:tailEnd type="triangle" w="med" len="med"/>
              </a:ln>
              <a:effectLst/>
            </p:spPr>
            <p:txBody>
              <a:bodyPr wrap="square" lIns="71437" tIns="71437" rIns="71437" bIns="71437" numCol="1" anchor="ctr">
                <a:noAutofit/>
              </a:bodyPr>
              <a:lstStyle/>
              <a:p>
                <a:pPr/>
              </a:p>
            </p:txBody>
          </p:sp>
          <p:sp>
            <p:nvSpPr>
              <p:cNvPr id="374" name="Line"/>
              <p:cNvSpPr/>
              <p:nvPr/>
            </p:nvSpPr>
            <p:spPr>
              <a:xfrm flipV="1">
                <a:off x="719570" y="624684"/>
                <a:ext cx="1" cy="3796514"/>
              </a:xfrm>
              <a:prstGeom prst="line">
                <a:avLst/>
              </a:prstGeom>
              <a:noFill/>
              <a:ln w="177800" cap="flat">
                <a:solidFill>
                  <a:srgbClr val="000000"/>
                </a:solidFill>
                <a:prstDash val="solid"/>
                <a:miter lim="400000"/>
                <a:headEnd type="triangle" w="med" len="med"/>
                <a:tailEnd type="triangle" w="med" len="med"/>
              </a:ln>
              <a:effectLst/>
            </p:spPr>
            <p:txBody>
              <a:bodyPr wrap="square" lIns="71437" tIns="71437" rIns="71437" bIns="71437" numCol="1" anchor="ctr">
                <a:noAutofit/>
              </a:bodyPr>
              <a:lstStyle/>
              <a:p>
                <a:pPr/>
              </a:p>
            </p:txBody>
          </p:sp>
          <p:sp>
            <p:nvSpPr>
              <p:cNvPr id="375" name="Line"/>
              <p:cNvSpPr/>
              <p:nvPr/>
            </p:nvSpPr>
            <p:spPr>
              <a:xfrm flipV="1">
                <a:off x="5580436" y="624684"/>
                <a:ext cx="1" cy="3796514"/>
              </a:xfrm>
              <a:prstGeom prst="line">
                <a:avLst/>
              </a:prstGeom>
              <a:noFill/>
              <a:ln w="177800" cap="flat">
                <a:solidFill>
                  <a:srgbClr val="000000"/>
                </a:solidFill>
                <a:prstDash val="solid"/>
                <a:miter lim="400000"/>
                <a:headEnd type="triangle" w="med" len="med"/>
                <a:tailEnd type="triangle" w="med" len="med"/>
              </a:ln>
              <a:effectLst/>
            </p:spPr>
            <p:txBody>
              <a:bodyPr wrap="square" lIns="71437" tIns="71437" rIns="71437" bIns="71437" numCol="1" anchor="ctr">
                <a:noAutofit/>
              </a:bodyPr>
              <a:lstStyle/>
              <a:p>
                <a:pPr/>
              </a:p>
            </p:txBody>
          </p:sp>
          <p:sp>
            <p:nvSpPr>
              <p:cNvPr id="376" name="Line"/>
              <p:cNvSpPr/>
              <p:nvPr/>
            </p:nvSpPr>
            <p:spPr>
              <a:xfrm flipV="1">
                <a:off x="8010869" y="624684"/>
                <a:ext cx="1" cy="3796514"/>
              </a:xfrm>
              <a:prstGeom prst="line">
                <a:avLst/>
              </a:prstGeom>
              <a:noFill/>
              <a:ln w="177800" cap="flat">
                <a:solidFill>
                  <a:srgbClr val="000000"/>
                </a:solidFill>
                <a:prstDash val="solid"/>
                <a:miter lim="400000"/>
                <a:headEnd type="triangle" w="med" len="med"/>
                <a:tailEnd type="triangle" w="med" len="med"/>
              </a:ln>
              <a:effectLst/>
            </p:spPr>
            <p:txBody>
              <a:bodyPr wrap="square" lIns="71437" tIns="71437" rIns="71437" bIns="71437" numCol="1" anchor="ctr">
                <a:noAutofit/>
              </a:bodyPr>
              <a:lstStyle/>
              <a:p>
                <a:pPr/>
              </a:p>
            </p:txBody>
          </p:sp>
        </p:grpSp>
        <p:sp>
          <p:nvSpPr>
            <p:cNvPr id="378" name="Caption"/>
            <p:cNvSpPr/>
            <p:nvPr/>
          </p:nvSpPr>
          <p:spPr>
            <a:xfrm>
              <a:off x="0" y="4616879"/>
              <a:ext cx="12801600" cy="1407331"/>
            </a:xfrm>
            <a:prstGeom prst="roundRect">
              <a:avLst>
                <a:gd name="adj" fmla="val 0"/>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lnSpc>
                  <a:spcPct val="80000"/>
                </a:lnSpc>
                <a:defRPr spc="-168" sz="8400">
                  <a:solidFill>
                    <a:srgbClr val="000000"/>
                  </a:solidFill>
                  <a:latin typeface="Helvetica Neue Medium"/>
                  <a:ea typeface="Helvetica Neue Medium"/>
                  <a:cs typeface="Helvetica Neue Medium"/>
                  <a:sym typeface="Helvetica Neue Medium"/>
                </a:defRPr>
              </a:lvl1pPr>
            </a:lstStyle>
            <a:p>
              <a:pPr/>
              <a:r>
                <a:t>varijable</a:t>
              </a:r>
            </a:p>
          </p:txBody>
        </p:sp>
      </p:grpSp>
      <p:grpSp>
        <p:nvGrpSpPr>
          <p:cNvPr id="387" name="Group"/>
          <p:cNvGrpSpPr/>
          <p:nvPr/>
        </p:nvGrpSpPr>
        <p:grpSpPr>
          <a:xfrm>
            <a:off x="11363563" y="6892424"/>
            <a:ext cx="12801601" cy="6577139"/>
            <a:chOff x="0" y="0"/>
            <a:chExt cx="12801600" cy="6577138"/>
          </a:xfrm>
        </p:grpSpPr>
        <p:grpSp>
          <p:nvGrpSpPr>
            <p:cNvPr id="385" name="Group"/>
            <p:cNvGrpSpPr/>
            <p:nvPr/>
          </p:nvGrpSpPr>
          <p:grpSpPr>
            <a:xfrm>
              <a:off x="1219199" y="0"/>
              <a:ext cx="10376087" cy="5055697"/>
              <a:chOff x="-230547" y="-164036"/>
              <a:chExt cx="10376085" cy="5055696"/>
            </a:xfrm>
          </p:grpSpPr>
          <p:graphicFrame>
            <p:nvGraphicFramePr>
              <p:cNvPr id="380" name="Table 1-1"/>
              <p:cNvGraphicFramePr/>
              <p:nvPr/>
            </p:nvGraphicFramePr>
            <p:xfrm>
              <a:off x="-230548" y="-137729"/>
              <a:ext cx="10376086" cy="5029389"/>
            </p:xfrm>
            <a:graphic xmlns:a="http://schemas.openxmlformats.org/drawingml/2006/main">
              <a:graphicData uri="http://schemas.openxmlformats.org/drawingml/2006/table">
                <a:tbl>
                  <a:tblPr firstCol="1" firstRow="1" lastCol="0" lastRow="0" bandCol="0" bandRow="1" rtl="0">
                    <a:tableStyleId>{2708684C-4D16-4618-839F-0558EEFCDFE6}</a:tableStyleId>
                  </a:tblPr>
                  <a:tblGrid>
                    <a:gridCol w="534765"/>
                    <a:gridCol w="903569"/>
                    <a:gridCol w="1217052"/>
                    <a:gridCol w="1309253"/>
                    <a:gridCol w="1161731"/>
                    <a:gridCol w="1438334"/>
                    <a:gridCol w="1364573"/>
                    <a:gridCol w="922009"/>
                    <a:gridCol w="1512095"/>
                  </a:tblGrid>
                  <a:tr h="602968">
                    <a:tc>
                      <a:txBody>
                        <a:bodyPr/>
                        <a:lstStyle/>
                        <a:p>
                          <a:pPr defTabSz="821531">
                            <a:defRPr b="0" sz="1800"/>
                          </a:pPr>
                          <a:r>
                            <a:rPr b="1" sz="2800"/>
                            <a:t>id</a:t>
                          </a:r>
                        </a:p>
                      </a:txBody>
                      <a:tcPr marL="50800" marR="50800" marT="50800" marB="50800" anchor="ctr" anchorCtr="0" horzOverflow="overflow">
                        <a:lnL w="12700">
                          <a:solidFill>
                            <a:srgbClr val="5E5E5E"/>
                          </a:solidFill>
                          <a:miter lim="400000"/>
                        </a:lnL>
                        <a:lnT w="12700">
                          <a:solidFill>
                            <a:srgbClr val="5E5E5E"/>
                          </a:solidFill>
                          <a:miter lim="400000"/>
                        </a:lnT>
                      </a:tcPr>
                    </a:tc>
                    <a:tc>
                      <a:txBody>
                        <a:bodyPr/>
                        <a:lstStyle/>
                        <a:p>
                          <a:pPr defTabSz="821531">
                            <a:defRPr b="0" sz="1800"/>
                          </a:pPr>
                          <a:r>
                            <a:rPr b="1" sz="2800"/>
                            <a:t>star</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pol</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pusac</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n_cig</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visina_cm</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masa_kg</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bmi</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bmi_K</a:t>
                          </a:r>
                        </a:p>
                      </a:txBody>
                      <a:tcPr marL="50800" marR="50800" marT="50800" marB="50800" anchor="ctr" anchorCtr="0" horzOverflow="overflow">
                        <a:lnR w="12700">
                          <a:solidFill>
                            <a:srgbClr val="5E5E5E"/>
                          </a:solidFill>
                          <a:miter lim="400000"/>
                        </a:lnR>
                        <a:lnT w="12700">
                          <a:solidFill>
                            <a:srgbClr val="5E5E5E"/>
                          </a:solidFill>
                          <a:miter lim="400000"/>
                        </a:lnT>
                      </a:tcPr>
                    </a:tc>
                  </a:tr>
                  <a:tr h="1082432">
                    <a:tc>
                      <a:txBody>
                        <a:bodyPr/>
                        <a:lstStyle/>
                        <a:p>
                          <a:pPr defTabSz="821531">
                            <a:defRPr b="0" sz="1800"/>
                          </a:pPr>
                          <a:r>
                            <a:rPr b="1" sz="2800"/>
                            <a:t>1</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50</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Pusac</a:t>
                          </a:r>
                        </a:p>
                      </a:txBody>
                      <a:tcPr marL="50800" marR="50800" marT="50800" marB="50800" anchor="ctr" anchorCtr="0" horzOverflow="overflow"/>
                    </a:tc>
                    <a:tc>
                      <a:txBody>
                        <a:bodyPr/>
                        <a:lstStyle/>
                        <a:p>
                          <a:pPr defTabSz="821531">
                            <a:defRPr sz="1800"/>
                          </a:pPr>
                          <a:r>
                            <a:rPr sz="2800"/>
                            <a:t>12</a:t>
                          </a:r>
                        </a:p>
                      </a:txBody>
                      <a:tcPr marL="50800" marR="50800" marT="50800" marB="50800" anchor="ctr" anchorCtr="0" horzOverflow="overflow"/>
                    </a:tc>
                    <a:tc>
                      <a:txBody>
                        <a:bodyPr/>
                        <a:lstStyle/>
                        <a:p>
                          <a:pPr defTabSz="821531">
                            <a:defRPr sz="1800"/>
                          </a:pPr>
                          <a:r>
                            <a:rPr sz="2800"/>
                            <a:t>187</a:t>
                          </a:r>
                        </a:p>
                      </a:txBody>
                      <a:tcPr marL="50800" marR="50800" marT="50800" marB="50800" anchor="ctr" anchorCtr="0" horzOverflow="overflow"/>
                    </a:tc>
                    <a:tc>
                      <a:txBody>
                        <a:bodyPr/>
                        <a:lstStyle/>
                        <a:p>
                          <a:pPr defTabSz="821531">
                            <a:defRPr sz="1800"/>
                          </a:pPr>
                          <a:r>
                            <a:rPr sz="2800"/>
                            <a:t>81</a:t>
                          </a:r>
                        </a:p>
                      </a:txBody>
                      <a:tcPr marL="50800" marR="50800" marT="50800" marB="50800" anchor="ctr" anchorCtr="0" horzOverflow="overflow"/>
                    </a:tc>
                    <a:tc>
                      <a:txBody>
                        <a:bodyPr/>
                        <a:lstStyle/>
                        <a:p>
                          <a:pPr defTabSz="821531">
                            <a:defRPr sz="1800"/>
                          </a:pPr>
                          <a:r>
                            <a:rPr sz="2800"/>
                            <a:t>23,2</a:t>
                          </a:r>
                        </a:p>
                      </a:txBody>
                      <a:tcPr marL="50800" marR="50800" marT="50800" marB="50800" anchor="ctr" anchorCtr="0" horzOverflow="overflow"/>
                    </a:tc>
                    <a:tc>
                      <a:txBody>
                        <a:bodyPr/>
                        <a:lstStyle/>
                        <a:p>
                          <a:pPr defTabSz="821531">
                            <a:defRPr sz="1800"/>
                          </a:pPr>
                          <a:r>
                            <a:rPr sz="2800"/>
                            <a:t>Normalna uhranjenost</a:t>
                          </a:r>
                        </a:p>
                      </a:txBody>
                      <a:tcPr marL="50800" marR="50800" marT="50800" marB="50800" anchor="ctr" anchorCtr="0" horzOverflow="overflow">
                        <a:lnR w="12700">
                          <a:solidFill>
                            <a:srgbClr val="5E5E5E"/>
                          </a:solidFill>
                          <a:miter lim="400000"/>
                        </a:lnR>
                      </a:tcPr>
                    </a:tc>
                  </a:tr>
                  <a:tr h="583210">
                    <a:tc>
                      <a:txBody>
                        <a:bodyPr/>
                        <a:lstStyle/>
                        <a:p>
                          <a:pPr defTabSz="821531">
                            <a:defRPr b="0" sz="1800"/>
                          </a:pPr>
                          <a:r>
                            <a:rPr b="1" sz="2800"/>
                            <a:t>2</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56</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Nepusac</a:t>
                          </a:r>
                        </a:p>
                      </a:txBody>
                      <a:tcPr marL="50800" marR="50800" marT="50800" marB="50800" anchor="ctr" anchorCtr="0" horzOverflow="overflow"/>
                    </a:tc>
                    <a:tc>
                      <a:txBody>
                        <a:bodyPr/>
                        <a:lstStyle/>
                        <a:p>
                          <a:pPr defTabSz="821531">
                            <a:defRPr sz="1800"/>
                          </a:pPr>
                          <a:r>
                            <a:rPr sz="2800"/>
                            <a:t>0</a:t>
                          </a:r>
                        </a:p>
                      </a:txBody>
                      <a:tcPr marL="50800" marR="50800" marT="50800" marB="50800" anchor="ctr" anchorCtr="0" horzOverflow="overflow"/>
                    </a:tc>
                    <a:tc>
                      <a:txBody>
                        <a:bodyPr/>
                        <a:lstStyle/>
                        <a:p>
                          <a:pPr defTabSz="821531">
                            <a:defRPr sz="1800"/>
                          </a:pPr>
                          <a:r>
                            <a:rPr sz="2800"/>
                            <a:t>190</a:t>
                          </a:r>
                        </a:p>
                      </a:txBody>
                      <a:tcPr marL="50800" marR="50800" marT="50800" marB="50800" anchor="ctr" anchorCtr="0" horzOverflow="overflow"/>
                    </a:tc>
                    <a:tc>
                      <a:txBody>
                        <a:bodyPr/>
                        <a:lstStyle/>
                        <a:p>
                          <a:pPr defTabSz="821531">
                            <a:defRPr sz="1800"/>
                          </a:pPr>
                          <a:r>
                            <a:rPr sz="2800"/>
                            <a:t>119</a:t>
                          </a:r>
                        </a:p>
                      </a:txBody>
                      <a:tcPr marL="50800" marR="50800" marT="50800" marB="50800" anchor="ctr" anchorCtr="0" horzOverflow="overflow"/>
                    </a:tc>
                    <a:tc>
                      <a:txBody>
                        <a:bodyPr/>
                        <a:lstStyle/>
                        <a:p>
                          <a:pPr defTabSz="821531">
                            <a:defRPr sz="1800"/>
                          </a:pPr>
                          <a:r>
                            <a:rPr sz="2800"/>
                            <a:t>33</a:t>
                          </a:r>
                        </a:p>
                      </a:txBody>
                      <a:tcPr marL="50800" marR="50800" marT="50800" marB="50800" anchor="ctr" anchorCtr="0" horzOverflow="overflow"/>
                    </a:tc>
                    <a:tc>
                      <a:txBody>
                        <a:bodyPr/>
                        <a:lstStyle/>
                        <a:p>
                          <a:pPr defTabSz="821531">
                            <a:defRPr sz="1800"/>
                          </a:pPr>
                          <a:r>
                            <a:rPr sz="2800"/>
                            <a:t>Gojaznost</a:t>
                          </a:r>
                        </a:p>
                      </a:txBody>
                      <a:tcPr marL="50800" marR="50800" marT="50800" marB="50800" anchor="ctr" anchorCtr="0" horzOverflow="overflow">
                        <a:lnR w="12700">
                          <a:solidFill>
                            <a:srgbClr val="5E5E5E"/>
                          </a:solidFill>
                          <a:miter lim="400000"/>
                        </a:lnR>
                      </a:tcPr>
                    </a:tc>
                  </a:tr>
                  <a:tr h="1082432">
                    <a:tc>
                      <a:txBody>
                        <a:bodyPr/>
                        <a:lstStyle/>
                        <a:p>
                          <a:pPr defTabSz="821531">
                            <a:defRPr b="0" sz="1800"/>
                          </a:pPr>
                          <a:r>
                            <a:rPr b="1" sz="2800"/>
                            <a:t>3</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60</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Nepusac</a:t>
                          </a:r>
                        </a:p>
                      </a:txBody>
                      <a:tcPr marL="50800" marR="50800" marT="50800" marB="50800" anchor="ctr" anchorCtr="0" horzOverflow="overflow"/>
                    </a:tc>
                    <a:tc>
                      <a:txBody>
                        <a:bodyPr/>
                        <a:lstStyle/>
                        <a:p>
                          <a:pPr defTabSz="821531">
                            <a:defRPr sz="1800"/>
                          </a:pPr>
                          <a:r>
                            <a:rPr sz="2800"/>
                            <a:t>0</a:t>
                          </a:r>
                        </a:p>
                      </a:txBody>
                      <a:tcPr marL="50800" marR="50800" marT="50800" marB="50800" anchor="ctr" anchorCtr="0" horzOverflow="overflow"/>
                    </a:tc>
                    <a:tc>
                      <a:txBody>
                        <a:bodyPr/>
                        <a:lstStyle/>
                        <a:p>
                          <a:pPr defTabSz="821531">
                            <a:defRPr sz="1800"/>
                          </a:pPr>
                          <a:r>
                            <a:rPr sz="2800"/>
                            <a:t>170</a:t>
                          </a:r>
                        </a:p>
                      </a:txBody>
                      <a:tcPr marL="50800" marR="50800" marT="50800" marB="50800" anchor="ctr" anchorCtr="0" horzOverflow="overflow"/>
                    </a:tc>
                    <a:tc>
                      <a:txBody>
                        <a:bodyPr/>
                        <a:lstStyle/>
                        <a:p>
                          <a:pPr defTabSz="821531">
                            <a:defRPr sz="1800"/>
                          </a:pPr>
                          <a:r>
                            <a:rPr sz="2800"/>
                            <a:t>72</a:t>
                          </a:r>
                        </a:p>
                      </a:txBody>
                      <a:tcPr marL="50800" marR="50800" marT="50800" marB="50800" anchor="ctr" anchorCtr="0" horzOverflow="overflow"/>
                    </a:tc>
                    <a:tc>
                      <a:txBody>
                        <a:bodyPr/>
                        <a:lstStyle/>
                        <a:p>
                          <a:pPr defTabSz="821531">
                            <a:defRPr sz="1800"/>
                          </a:pPr>
                          <a:r>
                            <a:rPr sz="2800"/>
                            <a:t>24,9</a:t>
                          </a:r>
                        </a:p>
                      </a:txBody>
                      <a:tcPr marL="50800" marR="50800" marT="50800" marB="50800" anchor="ctr" anchorCtr="0" horzOverflow="overflow"/>
                    </a:tc>
                    <a:tc>
                      <a:txBody>
                        <a:bodyPr/>
                        <a:lstStyle/>
                        <a:p>
                          <a:pPr defTabSz="821531">
                            <a:defRPr sz="1800"/>
                          </a:pPr>
                          <a:r>
                            <a:rPr sz="2800"/>
                            <a:t>Normalna uhranjenost</a:t>
                          </a:r>
                        </a:p>
                      </a:txBody>
                      <a:tcPr marL="50800" marR="50800" marT="50800" marB="50800" anchor="ctr" anchorCtr="0" horzOverflow="overflow">
                        <a:lnR w="12700">
                          <a:solidFill>
                            <a:srgbClr val="5E5E5E"/>
                          </a:solidFill>
                          <a:miter lim="400000"/>
                        </a:lnR>
                      </a:tcPr>
                    </a:tc>
                  </a:tr>
                  <a:tr h="832821">
                    <a:tc>
                      <a:txBody>
                        <a:bodyPr/>
                        <a:lstStyle/>
                        <a:p>
                          <a:pPr defTabSz="821531">
                            <a:defRPr b="0" sz="1800"/>
                          </a:pPr>
                          <a:r>
                            <a:rPr b="1" sz="2800"/>
                            <a:t>4</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51</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Nepusac</a:t>
                          </a:r>
                        </a:p>
                      </a:txBody>
                      <a:tcPr marL="50800" marR="50800" marT="50800" marB="50800" anchor="ctr" anchorCtr="0" horzOverflow="overflow"/>
                    </a:tc>
                    <a:tc>
                      <a:txBody>
                        <a:bodyPr/>
                        <a:lstStyle/>
                        <a:p>
                          <a:pPr defTabSz="821531">
                            <a:defRPr sz="1800"/>
                          </a:pPr>
                          <a:r>
                            <a:rPr sz="2800"/>
                            <a:t>0</a:t>
                          </a:r>
                        </a:p>
                      </a:txBody>
                      <a:tcPr marL="50800" marR="50800" marT="50800" marB="50800" anchor="ctr" anchorCtr="0" horzOverflow="overflow"/>
                    </a:tc>
                    <a:tc>
                      <a:txBody>
                        <a:bodyPr/>
                        <a:lstStyle/>
                        <a:p>
                          <a:pPr defTabSz="821531">
                            <a:defRPr sz="1800"/>
                          </a:pPr>
                          <a:r>
                            <a:rPr sz="2800"/>
                            <a:t>180</a:t>
                          </a:r>
                        </a:p>
                      </a:txBody>
                      <a:tcPr marL="50800" marR="50800" marT="50800" marB="50800" anchor="ctr" anchorCtr="0" horzOverflow="overflow"/>
                    </a:tc>
                    <a:tc>
                      <a:txBody>
                        <a:bodyPr/>
                        <a:lstStyle/>
                        <a:p>
                          <a:pPr defTabSz="821531">
                            <a:defRPr sz="1800"/>
                          </a:pPr>
                          <a:r>
                            <a:rPr sz="2800"/>
                            <a:t>92</a:t>
                          </a:r>
                        </a:p>
                      </a:txBody>
                      <a:tcPr marL="50800" marR="50800" marT="50800" marB="50800" anchor="ctr" anchorCtr="0" horzOverflow="overflow"/>
                    </a:tc>
                    <a:tc>
                      <a:txBody>
                        <a:bodyPr/>
                        <a:lstStyle/>
                        <a:p>
                          <a:pPr defTabSz="821531">
                            <a:defRPr sz="1800"/>
                          </a:pPr>
                          <a:r>
                            <a:rPr sz="2800"/>
                            <a:t>28,4</a:t>
                          </a:r>
                        </a:p>
                      </a:txBody>
                      <a:tcPr marL="50800" marR="50800" marT="50800" marB="50800" anchor="ctr" anchorCtr="0" horzOverflow="overflow"/>
                    </a:tc>
                    <a:tc>
                      <a:txBody>
                        <a:bodyPr/>
                        <a:lstStyle/>
                        <a:p>
                          <a:pPr defTabSz="821531">
                            <a:defRPr sz="1800"/>
                          </a:pPr>
                          <a:r>
                            <a:rPr sz="2800"/>
                            <a:t>Prekomerna masa</a:t>
                          </a:r>
                        </a:p>
                      </a:txBody>
                      <a:tcPr marL="50800" marR="50800" marT="50800" marB="50800" anchor="ctr" anchorCtr="0" horzOverflow="overflow">
                        <a:lnR w="12700">
                          <a:solidFill>
                            <a:srgbClr val="5E5E5E"/>
                          </a:solidFill>
                          <a:miter lim="400000"/>
                        </a:lnR>
                      </a:tcPr>
                    </a:tc>
                  </a:tr>
                  <a:tr h="832821">
                    <a:tc>
                      <a:txBody>
                        <a:bodyPr/>
                        <a:lstStyle/>
                        <a:p>
                          <a:pPr defTabSz="821531">
                            <a:defRPr b="0" sz="1800"/>
                          </a:pPr>
                          <a:r>
                            <a:rPr b="1" sz="2800"/>
                            <a:t>5</a:t>
                          </a:r>
                        </a:p>
                      </a:txBody>
                      <a:tcPr marL="50800" marR="50800" marT="50800" marB="50800" anchor="ctr" anchorCtr="0" horzOverflow="overflow">
                        <a:lnL w="12700">
                          <a:solidFill>
                            <a:srgbClr val="5E5E5E"/>
                          </a:solidFill>
                          <a:miter lim="400000"/>
                        </a:lnL>
                        <a:lnB w="12700">
                          <a:solidFill>
                            <a:srgbClr val="5E5E5E"/>
                          </a:solidFill>
                          <a:miter lim="400000"/>
                        </a:lnB>
                      </a:tcPr>
                    </a:tc>
                    <a:tc>
                      <a:txBody>
                        <a:bodyPr/>
                        <a:lstStyle/>
                        <a:p>
                          <a:pPr defTabSz="821531">
                            <a:defRPr sz="1800"/>
                          </a:pPr>
                          <a:r>
                            <a:rPr sz="2800"/>
                            <a:t>56</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Muski</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Nepusac</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0</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178</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82</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25,9</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Prekomerna masa</a:t>
                          </a:r>
                        </a:p>
                      </a:txBody>
                      <a:tcPr marL="50800" marR="50800" marT="50800" marB="50800" anchor="ctr" anchorCtr="0" horzOverflow="overflow">
                        <a:lnR w="12700">
                          <a:solidFill>
                            <a:srgbClr val="5E5E5E"/>
                          </a:solidFill>
                          <a:miter lim="400000"/>
                        </a:lnR>
                        <a:lnB w="12700">
                          <a:solidFill>
                            <a:srgbClr val="5E5E5E"/>
                          </a:solidFill>
                          <a:miter lim="400000"/>
                        </a:lnB>
                      </a:tcPr>
                    </a:tc>
                  </a:tr>
                </a:tbl>
              </a:graphicData>
            </a:graphic>
          </p:graphicFrame>
          <p:sp>
            <p:nvSpPr>
              <p:cNvPr id="381" name="Rectangle"/>
              <p:cNvSpPr/>
              <p:nvPr/>
            </p:nvSpPr>
            <p:spPr>
              <a:xfrm>
                <a:off x="-221119" y="-164037"/>
                <a:ext cx="10345404" cy="5012375"/>
              </a:xfrm>
              <a:prstGeom prst="rect">
                <a:avLst/>
              </a:prstGeom>
              <a:solidFill>
                <a:srgbClr val="FFFFFF">
                  <a:alpha val="60882"/>
                </a:srgb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2" name="Line"/>
              <p:cNvSpPr/>
              <p:nvPr/>
            </p:nvSpPr>
            <p:spPr>
              <a:xfrm>
                <a:off x="487695" y="975397"/>
                <a:ext cx="9436305" cy="1"/>
              </a:xfrm>
              <a:prstGeom prst="line">
                <a:avLst/>
              </a:prstGeom>
              <a:noFill/>
              <a:ln w="177800" cap="flat">
                <a:solidFill>
                  <a:srgbClr val="000000"/>
                </a:solidFill>
                <a:prstDash val="solid"/>
                <a:miter lim="400000"/>
                <a:headEnd type="triangle" w="med" len="med"/>
                <a:tailEnd type="triangle" w="med" len="med"/>
              </a:ln>
              <a:effectLst/>
            </p:spPr>
            <p:txBody>
              <a:bodyPr wrap="square" lIns="71437" tIns="71437" rIns="71437" bIns="71437" numCol="1" anchor="ctr">
                <a:noAutofit/>
              </a:bodyPr>
              <a:lstStyle/>
              <a:p>
                <a:pPr/>
              </a:p>
            </p:txBody>
          </p:sp>
          <p:sp>
            <p:nvSpPr>
              <p:cNvPr id="383" name="Line"/>
              <p:cNvSpPr/>
              <p:nvPr/>
            </p:nvSpPr>
            <p:spPr>
              <a:xfrm>
                <a:off x="487695" y="2387775"/>
                <a:ext cx="9453808" cy="1"/>
              </a:xfrm>
              <a:prstGeom prst="line">
                <a:avLst/>
              </a:prstGeom>
              <a:noFill/>
              <a:ln w="177800" cap="flat">
                <a:solidFill>
                  <a:srgbClr val="000000"/>
                </a:solidFill>
                <a:prstDash val="solid"/>
                <a:miter lim="400000"/>
                <a:headEnd type="triangle" w="med" len="med"/>
                <a:tailEnd type="triangle" w="med" len="med"/>
              </a:ln>
              <a:effectLst/>
            </p:spPr>
            <p:txBody>
              <a:bodyPr wrap="square" lIns="71437" tIns="71437" rIns="71437" bIns="71437" numCol="1" anchor="ctr">
                <a:noAutofit/>
              </a:bodyPr>
              <a:lstStyle/>
              <a:p>
                <a:pPr/>
              </a:p>
            </p:txBody>
          </p:sp>
          <p:sp>
            <p:nvSpPr>
              <p:cNvPr id="384" name="Line"/>
              <p:cNvSpPr/>
              <p:nvPr/>
            </p:nvSpPr>
            <p:spPr>
              <a:xfrm>
                <a:off x="487695" y="3800154"/>
                <a:ext cx="9464977" cy="1"/>
              </a:xfrm>
              <a:prstGeom prst="line">
                <a:avLst/>
              </a:prstGeom>
              <a:noFill/>
              <a:ln w="177800" cap="flat">
                <a:solidFill>
                  <a:srgbClr val="000000"/>
                </a:solidFill>
                <a:prstDash val="solid"/>
                <a:miter lim="400000"/>
                <a:headEnd type="triangle" w="med" len="med"/>
                <a:tailEnd type="triangle" w="med" len="med"/>
              </a:ln>
              <a:effectLst/>
            </p:spPr>
            <p:txBody>
              <a:bodyPr wrap="square" lIns="71437" tIns="71437" rIns="71437" bIns="71437" numCol="1" anchor="ctr">
                <a:noAutofit/>
              </a:bodyPr>
              <a:lstStyle/>
              <a:p>
                <a:pPr/>
              </a:p>
            </p:txBody>
          </p:sp>
        </p:grpSp>
        <p:sp>
          <p:nvSpPr>
            <p:cNvPr id="386" name="Caption"/>
            <p:cNvSpPr/>
            <p:nvPr/>
          </p:nvSpPr>
          <p:spPr>
            <a:xfrm>
              <a:off x="0" y="5169807"/>
              <a:ext cx="12801600" cy="1407332"/>
            </a:xfrm>
            <a:prstGeom prst="roundRect">
              <a:avLst>
                <a:gd name="adj" fmla="val 0"/>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lnSpc>
                  <a:spcPct val="80000"/>
                </a:lnSpc>
                <a:defRPr spc="-168" sz="8400">
                  <a:solidFill>
                    <a:srgbClr val="000000"/>
                  </a:solidFill>
                  <a:latin typeface="Helvetica Neue Medium"/>
                  <a:ea typeface="Helvetica Neue Medium"/>
                  <a:cs typeface="Helvetica Neue Medium"/>
                  <a:sym typeface="Helvetica Neue Medium"/>
                </a:defRPr>
              </a:lvl1pPr>
            </a:lstStyle>
            <a:p>
              <a:pPr/>
              <a:r>
                <a:t>opservacije</a:t>
              </a:r>
            </a:p>
          </p:txBody>
        </p:sp>
      </p:grpSp>
      <p:grpSp>
        <p:nvGrpSpPr>
          <p:cNvPr id="416" name="Group"/>
          <p:cNvGrpSpPr/>
          <p:nvPr/>
        </p:nvGrpSpPr>
        <p:grpSpPr>
          <a:xfrm>
            <a:off x="14714" y="6804569"/>
            <a:ext cx="12801601" cy="6674210"/>
            <a:chOff x="0" y="0"/>
            <a:chExt cx="12801600" cy="6674209"/>
          </a:xfrm>
        </p:grpSpPr>
        <p:grpSp>
          <p:nvGrpSpPr>
            <p:cNvPr id="414" name="Group"/>
            <p:cNvGrpSpPr/>
            <p:nvPr/>
          </p:nvGrpSpPr>
          <p:grpSpPr>
            <a:xfrm>
              <a:off x="1582977" y="0"/>
              <a:ext cx="9661046" cy="5165280"/>
              <a:chOff x="0" y="0"/>
              <a:chExt cx="9661045" cy="5165279"/>
            </a:xfrm>
          </p:grpSpPr>
          <p:graphicFrame>
            <p:nvGraphicFramePr>
              <p:cNvPr id="388" name="Table 1-2"/>
              <p:cNvGraphicFramePr/>
              <p:nvPr/>
            </p:nvGraphicFramePr>
            <p:xfrm>
              <a:off x="0" y="48713"/>
              <a:ext cx="9626600" cy="5080001"/>
            </p:xfrm>
            <a:graphic xmlns:a="http://schemas.openxmlformats.org/drawingml/2006/main">
              <a:graphicData uri="http://schemas.openxmlformats.org/drawingml/2006/table">
                <a:tbl>
                  <a:tblPr firstCol="1" firstRow="1" lastCol="0" lastRow="0" bandCol="0" bandRow="1" rtl="0">
                    <a:tableStyleId>{2708684C-4D16-4618-839F-0558EEFCDFE6}</a:tableStyleId>
                  </a:tblPr>
                  <a:tblGrid>
                    <a:gridCol w="494076"/>
                    <a:gridCol w="834818"/>
                    <a:gridCol w="1124449"/>
                    <a:gridCol w="1209635"/>
                    <a:gridCol w="1073338"/>
                    <a:gridCol w="1328895"/>
                    <a:gridCol w="1260746"/>
                    <a:gridCol w="851855"/>
                    <a:gridCol w="1397043"/>
                  </a:tblGrid>
                  <a:tr h="604525">
                    <a:tc>
                      <a:txBody>
                        <a:bodyPr/>
                        <a:lstStyle/>
                        <a:p>
                          <a:pPr defTabSz="821531">
                            <a:defRPr b="0" sz="1800"/>
                          </a:pPr>
                          <a:r>
                            <a:rPr b="1" sz="2800"/>
                            <a:t>id</a:t>
                          </a:r>
                        </a:p>
                      </a:txBody>
                      <a:tcPr marL="50800" marR="50800" marT="50800" marB="50800" anchor="ctr" anchorCtr="0" horzOverflow="overflow">
                        <a:lnL w="12700">
                          <a:solidFill>
                            <a:srgbClr val="5E5E5E"/>
                          </a:solidFill>
                          <a:miter lim="400000"/>
                        </a:lnL>
                        <a:lnT w="12700">
                          <a:solidFill>
                            <a:srgbClr val="5E5E5E"/>
                          </a:solidFill>
                          <a:miter lim="400000"/>
                        </a:lnT>
                      </a:tcPr>
                    </a:tc>
                    <a:tc>
                      <a:txBody>
                        <a:bodyPr/>
                        <a:lstStyle/>
                        <a:p>
                          <a:pPr defTabSz="821531">
                            <a:defRPr b="0" sz="1800"/>
                          </a:pPr>
                          <a:r>
                            <a:rPr b="1" sz="2800"/>
                            <a:t>star</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pol</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pusac</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n_cig</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visina_cm</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masa_kg</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bmi</a:t>
                          </a:r>
                        </a:p>
                      </a:txBody>
                      <a:tcPr marL="50800" marR="50800" marT="50800" marB="50800" anchor="ctr" anchorCtr="0" horzOverflow="overflow">
                        <a:lnT w="12700">
                          <a:solidFill>
                            <a:srgbClr val="5E5E5E"/>
                          </a:solidFill>
                          <a:miter lim="400000"/>
                        </a:lnT>
                      </a:tcPr>
                    </a:tc>
                    <a:tc>
                      <a:txBody>
                        <a:bodyPr/>
                        <a:lstStyle/>
                        <a:p>
                          <a:pPr defTabSz="821531">
                            <a:defRPr b="0" sz="1800"/>
                          </a:pPr>
                          <a:r>
                            <a:rPr b="1" sz="2800"/>
                            <a:t>bmi_K</a:t>
                          </a:r>
                        </a:p>
                      </a:txBody>
                      <a:tcPr marL="50800" marR="50800" marT="50800" marB="50800" anchor="ctr" anchorCtr="0" horzOverflow="overflow">
                        <a:lnR w="12700">
                          <a:solidFill>
                            <a:srgbClr val="5E5E5E"/>
                          </a:solidFill>
                          <a:miter lim="400000"/>
                        </a:lnR>
                        <a:lnT w="12700">
                          <a:solidFill>
                            <a:srgbClr val="5E5E5E"/>
                          </a:solidFill>
                          <a:miter lim="400000"/>
                        </a:lnT>
                      </a:tcPr>
                    </a:tc>
                  </a:tr>
                  <a:tr h="1085227">
                    <a:tc>
                      <a:txBody>
                        <a:bodyPr/>
                        <a:lstStyle/>
                        <a:p>
                          <a:pPr defTabSz="821531">
                            <a:defRPr b="0" sz="1800"/>
                          </a:pPr>
                          <a:r>
                            <a:rPr b="1" sz="2800"/>
                            <a:t>1</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50</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Pusac</a:t>
                          </a:r>
                        </a:p>
                      </a:txBody>
                      <a:tcPr marL="50800" marR="50800" marT="50800" marB="50800" anchor="ctr" anchorCtr="0" horzOverflow="overflow"/>
                    </a:tc>
                    <a:tc>
                      <a:txBody>
                        <a:bodyPr/>
                        <a:lstStyle/>
                        <a:p>
                          <a:pPr defTabSz="821531">
                            <a:defRPr sz="1800"/>
                          </a:pPr>
                          <a:r>
                            <a:rPr sz="2800"/>
                            <a:t>12</a:t>
                          </a:r>
                        </a:p>
                      </a:txBody>
                      <a:tcPr marL="50800" marR="50800" marT="50800" marB="50800" anchor="ctr" anchorCtr="0" horzOverflow="overflow"/>
                    </a:tc>
                    <a:tc>
                      <a:txBody>
                        <a:bodyPr/>
                        <a:lstStyle/>
                        <a:p>
                          <a:pPr defTabSz="821531">
                            <a:defRPr sz="1800"/>
                          </a:pPr>
                          <a:r>
                            <a:rPr sz="2800"/>
                            <a:t>187</a:t>
                          </a:r>
                        </a:p>
                      </a:txBody>
                      <a:tcPr marL="50800" marR="50800" marT="50800" marB="50800" anchor="ctr" anchorCtr="0" horzOverflow="overflow"/>
                    </a:tc>
                    <a:tc>
                      <a:txBody>
                        <a:bodyPr/>
                        <a:lstStyle/>
                        <a:p>
                          <a:pPr defTabSz="821531">
                            <a:defRPr sz="1800"/>
                          </a:pPr>
                          <a:r>
                            <a:rPr sz="2800"/>
                            <a:t>81</a:t>
                          </a:r>
                        </a:p>
                      </a:txBody>
                      <a:tcPr marL="50800" marR="50800" marT="50800" marB="50800" anchor="ctr" anchorCtr="0" horzOverflow="overflow"/>
                    </a:tc>
                    <a:tc>
                      <a:txBody>
                        <a:bodyPr/>
                        <a:lstStyle/>
                        <a:p>
                          <a:pPr defTabSz="821531">
                            <a:defRPr sz="1800"/>
                          </a:pPr>
                          <a:r>
                            <a:rPr sz="2800"/>
                            <a:t>23,2</a:t>
                          </a:r>
                        </a:p>
                      </a:txBody>
                      <a:tcPr marL="50800" marR="50800" marT="50800" marB="50800" anchor="ctr" anchorCtr="0" horzOverflow="overflow"/>
                    </a:tc>
                    <a:tc>
                      <a:txBody>
                        <a:bodyPr/>
                        <a:lstStyle/>
                        <a:p>
                          <a:pPr defTabSz="821531">
                            <a:defRPr sz="1800"/>
                          </a:pPr>
                          <a:r>
                            <a:rPr sz="2800"/>
                            <a:t>Normalna uhranjenost</a:t>
                          </a:r>
                        </a:p>
                      </a:txBody>
                      <a:tcPr marL="50800" marR="50800" marT="50800" marB="50800" anchor="ctr" anchorCtr="0" horzOverflow="overflow">
                        <a:lnR w="12700">
                          <a:solidFill>
                            <a:srgbClr val="5E5E5E"/>
                          </a:solidFill>
                          <a:miter lim="400000"/>
                        </a:lnR>
                      </a:tcPr>
                    </a:tc>
                  </a:tr>
                  <a:tr h="584716">
                    <a:tc>
                      <a:txBody>
                        <a:bodyPr/>
                        <a:lstStyle/>
                        <a:p>
                          <a:pPr defTabSz="821531">
                            <a:defRPr b="0" sz="1800"/>
                          </a:pPr>
                          <a:r>
                            <a:rPr b="1" sz="2800"/>
                            <a:t>2</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56</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Nepusac</a:t>
                          </a:r>
                        </a:p>
                      </a:txBody>
                      <a:tcPr marL="50800" marR="50800" marT="50800" marB="50800" anchor="ctr" anchorCtr="0" horzOverflow="overflow"/>
                    </a:tc>
                    <a:tc>
                      <a:txBody>
                        <a:bodyPr/>
                        <a:lstStyle/>
                        <a:p>
                          <a:pPr defTabSz="821531">
                            <a:defRPr sz="1800"/>
                          </a:pPr>
                          <a:r>
                            <a:rPr sz="2800"/>
                            <a:t>0</a:t>
                          </a:r>
                        </a:p>
                      </a:txBody>
                      <a:tcPr marL="50800" marR="50800" marT="50800" marB="50800" anchor="ctr" anchorCtr="0" horzOverflow="overflow"/>
                    </a:tc>
                    <a:tc>
                      <a:txBody>
                        <a:bodyPr/>
                        <a:lstStyle/>
                        <a:p>
                          <a:pPr defTabSz="821531">
                            <a:defRPr sz="1800"/>
                          </a:pPr>
                          <a:r>
                            <a:rPr sz="2800"/>
                            <a:t>190</a:t>
                          </a:r>
                        </a:p>
                      </a:txBody>
                      <a:tcPr marL="50800" marR="50800" marT="50800" marB="50800" anchor="ctr" anchorCtr="0" horzOverflow="overflow"/>
                    </a:tc>
                    <a:tc>
                      <a:txBody>
                        <a:bodyPr/>
                        <a:lstStyle/>
                        <a:p>
                          <a:pPr defTabSz="821531">
                            <a:defRPr sz="1800"/>
                          </a:pPr>
                          <a:r>
                            <a:rPr sz="2800"/>
                            <a:t>119</a:t>
                          </a:r>
                        </a:p>
                      </a:txBody>
                      <a:tcPr marL="50800" marR="50800" marT="50800" marB="50800" anchor="ctr" anchorCtr="0" horzOverflow="overflow"/>
                    </a:tc>
                    <a:tc>
                      <a:txBody>
                        <a:bodyPr/>
                        <a:lstStyle/>
                        <a:p>
                          <a:pPr defTabSz="821531">
                            <a:defRPr sz="1800"/>
                          </a:pPr>
                          <a:r>
                            <a:rPr sz="2800"/>
                            <a:t>33</a:t>
                          </a:r>
                        </a:p>
                      </a:txBody>
                      <a:tcPr marL="50800" marR="50800" marT="50800" marB="50800" anchor="ctr" anchorCtr="0" horzOverflow="overflow"/>
                    </a:tc>
                    <a:tc>
                      <a:txBody>
                        <a:bodyPr/>
                        <a:lstStyle/>
                        <a:p>
                          <a:pPr defTabSz="821531">
                            <a:defRPr sz="1800"/>
                          </a:pPr>
                          <a:r>
                            <a:rPr sz="2800"/>
                            <a:t>Gojaznost</a:t>
                          </a:r>
                        </a:p>
                      </a:txBody>
                      <a:tcPr marL="50800" marR="50800" marT="50800" marB="50800" anchor="ctr" anchorCtr="0" horzOverflow="overflow">
                        <a:lnR w="12700">
                          <a:solidFill>
                            <a:srgbClr val="5E5E5E"/>
                          </a:solidFill>
                          <a:miter lim="400000"/>
                        </a:lnR>
                      </a:tcPr>
                    </a:tc>
                  </a:tr>
                  <a:tr h="1085227">
                    <a:tc>
                      <a:txBody>
                        <a:bodyPr/>
                        <a:lstStyle/>
                        <a:p>
                          <a:pPr defTabSz="821531">
                            <a:defRPr b="0" sz="1800"/>
                          </a:pPr>
                          <a:r>
                            <a:rPr b="1" sz="2800"/>
                            <a:t>3</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60</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Nepusac</a:t>
                          </a:r>
                        </a:p>
                      </a:txBody>
                      <a:tcPr marL="50800" marR="50800" marT="50800" marB="50800" anchor="ctr" anchorCtr="0" horzOverflow="overflow"/>
                    </a:tc>
                    <a:tc>
                      <a:txBody>
                        <a:bodyPr/>
                        <a:lstStyle/>
                        <a:p>
                          <a:pPr defTabSz="821531">
                            <a:defRPr sz="1800"/>
                          </a:pPr>
                          <a:r>
                            <a:rPr sz="2800"/>
                            <a:t>0</a:t>
                          </a:r>
                        </a:p>
                      </a:txBody>
                      <a:tcPr marL="50800" marR="50800" marT="50800" marB="50800" anchor="ctr" anchorCtr="0" horzOverflow="overflow"/>
                    </a:tc>
                    <a:tc>
                      <a:txBody>
                        <a:bodyPr/>
                        <a:lstStyle/>
                        <a:p>
                          <a:pPr defTabSz="821531">
                            <a:defRPr sz="1800"/>
                          </a:pPr>
                          <a:r>
                            <a:rPr sz="2800"/>
                            <a:t>170</a:t>
                          </a:r>
                        </a:p>
                      </a:txBody>
                      <a:tcPr marL="50800" marR="50800" marT="50800" marB="50800" anchor="ctr" anchorCtr="0" horzOverflow="overflow"/>
                    </a:tc>
                    <a:tc>
                      <a:txBody>
                        <a:bodyPr/>
                        <a:lstStyle/>
                        <a:p>
                          <a:pPr defTabSz="821531">
                            <a:defRPr sz="1800"/>
                          </a:pPr>
                          <a:r>
                            <a:rPr sz="2800"/>
                            <a:t>72</a:t>
                          </a:r>
                        </a:p>
                      </a:txBody>
                      <a:tcPr marL="50800" marR="50800" marT="50800" marB="50800" anchor="ctr" anchorCtr="0" horzOverflow="overflow"/>
                    </a:tc>
                    <a:tc>
                      <a:txBody>
                        <a:bodyPr/>
                        <a:lstStyle/>
                        <a:p>
                          <a:pPr defTabSz="821531">
                            <a:defRPr sz="1800"/>
                          </a:pPr>
                          <a:r>
                            <a:rPr sz="2800"/>
                            <a:t>24,9</a:t>
                          </a:r>
                        </a:p>
                      </a:txBody>
                      <a:tcPr marL="50800" marR="50800" marT="50800" marB="50800" anchor="ctr" anchorCtr="0" horzOverflow="overflow"/>
                    </a:tc>
                    <a:tc>
                      <a:txBody>
                        <a:bodyPr/>
                        <a:lstStyle/>
                        <a:p>
                          <a:pPr defTabSz="821531">
                            <a:defRPr sz="1800"/>
                          </a:pPr>
                          <a:r>
                            <a:rPr sz="2800"/>
                            <a:t>Normalna uhranjenost</a:t>
                          </a:r>
                        </a:p>
                      </a:txBody>
                      <a:tcPr marL="50800" marR="50800" marT="50800" marB="50800" anchor="ctr" anchorCtr="0" horzOverflow="overflow">
                        <a:lnR w="12700">
                          <a:solidFill>
                            <a:srgbClr val="5E5E5E"/>
                          </a:solidFill>
                          <a:miter lim="400000"/>
                        </a:lnR>
                      </a:tcPr>
                    </a:tc>
                  </a:tr>
                  <a:tr h="834972">
                    <a:tc>
                      <a:txBody>
                        <a:bodyPr/>
                        <a:lstStyle/>
                        <a:p>
                          <a:pPr defTabSz="821531">
                            <a:defRPr b="0" sz="1800"/>
                          </a:pPr>
                          <a:r>
                            <a:rPr b="1" sz="2800"/>
                            <a:t>4</a:t>
                          </a:r>
                        </a:p>
                      </a:txBody>
                      <a:tcPr marL="50800" marR="50800" marT="50800" marB="50800" anchor="ctr" anchorCtr="0" horzOverflow="overflow">
                        <a:lnL w="12700">
                          <a:solidFill>
                            <a:srgbClr val="5E5E5E"/>
                          </a:solidFill>
                          <a:miter lim="400000"/>
                        </a:lnL>
                      </a:tcPr>
                    </a:tc>
                    <a:tc>
                      <a:txBody>
                        <a:bodyPr/>
                        <a:lstStyle/>
                        <a:p>
                          <a:pPr defTabSz="821531">
                            <a:defRPr sz="1800"/>
                          </a:pPr>
                          <a:r>
                            <a:rPr sz="2800"/>
                            <a:t>51</a:t>
                          </a:r>
                        </a:p>
                      </a:txBody>
                      <a:tcPr marL="50800" marR="50800" marT="50800" marB="50800" anchor="ctr" anchorCtr="0" horzOverflow="overflow"/>
                    </a:tc>
                    <a:tc>
                      <a:txBody>
                        <a:bodyPr/>
                        <a:lstStyle/>
                        <a:p>
                          <a:pPr defTabSz="821531">
                            <a:defRPr sz="1800"/>
                          </a:pPr>
                          <a:r>
                            <a:rPr sz="2800"/>
                            <a:t>Muski</a:t>
                          </a:r>
                        </a:p>
                      </a:txBody>
                      <a:tcPr marL="50800" marR="50800" marT="50800" marB="50800" anchor="ctr" anchorCtr="0" horzOverflow="overflow"/>
                    </a:tc>
                    <a:tc>
                      <a:txBody>
                        <a:bodyPr/>
                        <a:lstStyle/>
                        <a:p>
                          <a:pPr defTabSz="821531">
                            <a:defRPr sz="1800"/>
                          </a:pPr>
                          <a:r>
                            <a:rPr sz="2800"/>
                            <a:t>Nepusac</a:t>
                          </a:r>
                        </a:p>
                      </a:txBody>
                      <a:tcPr marL="50800" marR="50800" marT="50800" marB="50800" anchor="ctr" anchorCtr="0" horzOverflow="overflow"/>
                    </a:tc>
                    <a:tc>
                      <a:txBody>
                        <a:bodyPr/>
                        <a:lstStyle/>
                        <a:p>
                          <a:pPr defTabSz="821531">
                            <a:defRPr sz="1800"/>
                          </a:pPr>
                          <a:r>
                            <a:rPr sz="2800"/>
                            <a:t>0</a:t>
                          </a:r>
                        </a:p>
                      </a:txBody>
                      <a:tcPr marL="50800" marR="50800" marT="50800" marB="50800" anchor="ctr" anchorCtr="0" horzOverflow="overflow"/>
                    </a:tc>
                    <a:tc>
                      <a:txBody>
                        <a:bodyPr/>
                        <a:lstStyle/>
                        <a:p>
                          <a:pPr defTabSz="821531">
                            <a:defRPr sz="1800"/>
                          </a:pPr>
                          <a:r>
                            <a:rPr sz="2800"/>
                            <a:t>180</a:t>
                          </a:r>
                        </a:p>
                      </a:txBody>
                      <a:tcPr marL="50800" marR="50800" marT="50800" marB="50800" anchor="ctr" anchorCtr="0" horzOverflow="overflow"/>
                    </a:tc>
                    <a:tc>
                      <a:txBody>
                        <a:bodyPr/>
                        <a:lstStyle/>
                        <a:p>
                          <a:pPr defTabSz="821531">
                            <a:defRPr sz="1800"/>
                          </a:pPr>
                          <a:r>
                            <a:rPr sz="2800"/>
                            <a:t>92</a:t>
                          </a:r>
                        </a:p>
                      </a:txBody>
                      <a:tcPr marL="50800" marR="50800" marT="50800" marB="50800" anchor="ctr" anchorCtr="0" horzOverflow="overflow"/>
                    </a:tc>
                    <a:tc>
                      <a:txBody>
                        <a:bodyPr/>
                        <a:lstStyle/>
                        <a:p>
                          <a:pPr defTabSz="821531">
                            <a:defRPr sz="1800"/>
                          </a:pPr>
                          <a:r>
                            <a:rPr sz="2800"/>
                            <a:t>28,4</a:t>
                          </a:r>
                        </a:p>
                      </a:txBody>
                      <a:tcPr marL="50800" marR="50800" marT="50800" marB="50800" anchor="ctr" anchorCtr="0" horzOverflow="overflow"/>
                    </a:tc>
                    <a:tc>
                      <a:txBody>
                        <a:bodyPr/>
                        <a:lstStyle/>
                        <a:p>
                          <a:pPr defTabSz="821531">
                            <a:defRPr sz="1800"/>
                          </a:pPr>
                          <a:r>
                            <a:rPr sz="2800"/>
                            <a:t>Prekomerna masa</a:t>
                          </a:r>
                        </a:p>
                      </a:txBody>
                      <a:tcPr marL="50800" marR="50800" marT="50800" marB="50800" anchor="ctr" anchorCtr="0" horzOverflow="overflow">
                        <a:lnR w="12700">
                          <a:solidFill>
                            <a:srgbClr val="5E5E5E"/>
                          </a:solidFill>
                          <a:miter lim="400000"/>
                        </a:lnR>
                      </a:tcPr>
                    </a:tc>
                  </a:tr>
                  <a:tr h="834972">
                    <a:tc>
                      <a:txBody>
                        <a:bodyPr/>
                        <a:lstStyle/>
                        <a:p>
                          <a:pPr defTabSz="821531">
                            <a:defRPr b="0" sz="1800"/>
                          </a:pPr>
                          <a:r>
                            <a:rPr b="1" sz="2800"/>
                            <a:t>5</a:t>
                          </a:r>
                        </a:p>
                      </a:txBody>
                      <a:tcPr marL="50800" marR="50800" marT="50800" marB="50800" anchor="ctr" anchorCtr="0" horzOverflow="overflow">
                        <a:lnL w="12700">
                          <a:solidFill>
                            <a:srgbClr val="5E5E5E"/>
                          </a:solidFill>
                          <a:miter lim="400000"/>
                        </a:lnL>
                        <a:lnB w="12700">
                          <a:solidFill>
                            <a:srgbClr val="5E5E5E"/>
                          </a:solidFill>
                          <a:miter lim="400000"/>
                        </a:lnB>
                      </a:tcPr>
                    </a:tc>
                    <a:tc>
                      <a:txBody>
                        <a:bodyPr/>
                        <a:lstStyle/>
                        <a:p>
                          <a:pPr defTabSz="821531">
                            <a:defRPr sz="1800"/>
                          </a:pPr>
                          <a:r>
                            <a:rPr sz="2800"/>
                            <a:t>56</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Muski</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Nepusac</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0</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178</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82</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25,9</a:t>
                          </a:r>
                        </a:p>
                      </a:txBody>
                      <a:tcPr marL="50800" marR="50800" marT="50800" marB="50800" anchor="ctr" anchorCtr="0" horzOverflow="overflow">
                        <a:lnB w="12700">
                          <a:solidFill>
                            <a:srgbClr val="5E5E5E"/>
                          </a:solidFill>
                          <a:miter lim="400000"/>
                        </a:lnB>
                      </a:tcPr>
                    </a:tc>
                    <a:tc>
                      <a:txBody>
                        <a:bodyPr/>
                        <a:lstStyle/>
                        <a:p>
                          <a:pPr defTabSz="821531">
                            <a:defRPr sz="1800"/>
                          </a:pPr>
                          <a:r>
                            <a:rPr sz="2800"/>
                            <a:t>Prekomerna masa</a:t>
                          </a:r>
                        </a:p>
                      </a:txBody>
                      <a:tcPr marL="50800" marR="50800" marT="50800" marB="50800" anchor="ctr" anchorCtr="0" horzOverflow="overflow">
                        <a:lnR w="12700">
                          <a:solidFill>
                            <a:srgbClr val="5E5E5E"/>
                          </a:solidFill>
                          <a:miter lim="400000"/>
                        </a:lnR>
                        <a:lnB w="12700">
                          <a:solidFill>
                            <a:srgbClr val="5E5E5E"/>
                          </a:solidFill>
                          <a:miter lim="400000"/>
                        </a:lnB>
                      </a:tcPr>
                    </a:tc>
                  </a:tr>
                </a:tbl>
              </a:graphicData>
            </a:graphic>
          </p:graphicFrame>
          <p:sp>
            <p:nvSpPr>
              <p:cNvPr id="389" name="Rectangle"/>
              <p:cNvSpPr/>
              <p:nvPr/>
            </p:nvSpPr>
            <p:spPr>
              <a:xfrm>
                <a:off x="64775" y="0"/>
                <a:ext cx="9596271" cy="5165280"/>
              </a:xfrm>
              <a:prstGeom prst="rect">
                <a:avLst/>
              </a:prstGeom>
              <a:solidFill>
                <a:srgbClr val="FFFFFF">
                  <a:alpha val="60882"/>
                </a:srgb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0" name="Oval"/>
              <p:cNvSpPr/>
              <p:nvPr/>
            </p:nvSpPr>
            <p:spPr>
              <a:xfrm>
                <a:off x="525359" y="726242"/>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1" name="Oval"/>
              <p:cNvSpPr/>
              <p:nvPr/>
            </p:nvSpPr>
            <p:spPr>
              <a:xfrm>
                <a:off x="525359" y="2344950"/>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2" name="Oval"/>
              <p:cNvSpPr/>
              <p:nvPr/>
            </p:nvSpPr>
            <p:spPr>
              <a:xfrm>
                <a:off x="525359" y="4101006"/>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3" name="Oval"/>
              <p:cNvSpPr/>
              <p:nvPr/>
            </p:nvSpPr>
            <p:spPr>
              <a:xfrm>
                <a:off x="1528979" y="684635"/>
                <a:ext cx="802185"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4" name="Oval"/>
              <p:cNvSpPr/>
              <p:nvPr/>
            </p:nvSpPr>
            <p:spPr>
              <a:xfrm>
                <a:off x="1528979" y="2303342"/>
                <a:ext cx="802185"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5" name="Oval"/>
              <p:cNvSpPr/>
              <p:nvPr/>
            </p:nvSpPr>
            <p:spPr>
              <a:xfrm>
                <a:off x="1528979" y="4059399"/>
                <a:ext cx="802185"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6" name="Oval"/>
              <p:cNvSpPr/>
              <p:nvPr/>
            </p:nvSpPr>
            <p:spPr>
              <a:xfrm>
                <a:off x="2702430" y="696760"/>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7" name="Oval"/>
              <p:cNvSpPr/>
              <p:nvPr/>
            </p:nvSpPr>
            <p:spPr>
              <a:xfrm>
                <a:off x="2702430" y="2315468"/>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8" name="Oval"/>
              <p:cNvSpPr/>
              <p:nvPr/>
            </p:nvSpPr>
            <p:spPr>
              <a:xfrm>
                <a:off x="2702430" y="4071524"/>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99" name="Oval"/>
              <p:cNvSpPr/>
              <p:nvPr/>
            </p:nvSpPr>
            <p:spPr>
              <a:xfrm>
                <a:off x="3828849" y="696760"/>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0" name="Oval"/>
              <p:cNvSpPr/>
              <p:nvPr/>
            </p:nvSpPr>
            <p:spPr>
              <a:xfrm>
                <a:off x="3828849" y="2315468"/>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1" name="Oval"/>
              <p:cNvSpPr/>
              <p:nvPr/>
            </p:nvSpPr>
            <p:spPr>
              <a:xfrm>
                <a:off x="3828849" y="4071524"/>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2" name="Oval"/>
              <p:cNvSpPr/>
              <p:nvPr/>
            </p:nvSpPr>
            <p:spPr>
              <a:xfrm>
                <a:off x="5036678" y="696760"/>
                <a:ext cx="802185"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3" name="Oval"/>
              <p:cNvSpPr/>
              <p:nvPr/>
            </p:nvSpPr>
            <p:spPr>
              <a:xfrm>
                <a:off x="5036678" y="2315468"/>
                <a:ext cx="802185"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4" name="Oval"/>
              <p:cNvSpPr/>
              <p:nvPr/>
            </p:nvSpPr>
            <p:spPr>
              <a:xfrm>
                <a:off x="5036678" y="4071524"/>
                <a:ext cx="802185"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5" name="Oval"/>
              <p:cNvSpPr/>
              <p:nvPr/>
            </p:nvSpPr>
            <p:spPr>
              <a:xfrm>
                <a:off x="6360809" y="696760"/>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6" name="Oval"/>
              <p:cNvSpPr/>
              <p:nvPr/>
            </p:nvSpPr>
            <p:spPr>
              <a:xfrm>
                <a:off x="6360809" y="2315468"/>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7" name="Oval"/>
              <p:cNvSpPr/>
              <p:nvPr/>
            </p:nvSpPr>
            <p:spPr>
              <a:xfrm>
                <a:off x="6360809" y="4071524"/>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8" name="Oval"/>
              <p:cNvSpPr/>
              <p:nvPr/>
            </p:nvSpPr>
            <p:spPr>
              <a:xfrm>
                <a:off x="7393119" y="696760"/>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09" name="Oval"/>
              <p:cNvSpPr/>
              <p:nvPr/>
            </p:nvSpPr>
            <p:spPr>
              <a:xfrm>
                <a:off x="7393119" y="2315468"/>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0" name="Oval"/>
              <p:cNvSpPr/>
              <p:nvPr/>
            </p:nvSpPr>
            <p:spPr>
              <a:xfrm>
                <a:off x="7393119" y="4071524"/>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1" name="Oval"/>
              <p:cNvSpPr/>
              <p:nvPr/>
            </p:nvSpPr>
            <p:spPr>
              <a:xfrm>
                <a:off x="8578756" y="696760"/>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2" name="Oval"/>
              <p:cNvSpPr/>
              <p:nvPr/>
            </p:nvSpPr>
            <p:spPr>
              <a:xfrm>
                <a:off x="8578756" y="2315468"/>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413" name="Oval"/>
              <p:cNvSpPr/>
              <p:nvPr/>
            </p:nvSpPr>
            <p:spPr>
              <a:xfrm>
                <a:off x="8578756" y="4071524"/>
                <a:ext cx="802184" cy="947361"/>
              </a:xfrm>
              <a:prstGeom prst="ellipse">
                <a:avLst/>
              </a:prstGeom>
              <a:noFill/>
              <a:ln w="177800" cap="flat">
                <a:solidFill>
                  <a:srgbClr val="000000"/>
                </a:solidFill>
                <a:prstDash val="solid"/>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grpSp>
        <p:sp>
          <p:nvSpPr>
            <p:cNvPr id="415" name="Caption"/>
            <p:cNvSpPr/>
            <p:nvPr/>
          </p:nvSpPr>
          <p:spPr>
            <a:xfrm>
              <a:off x="0" y="5266879"/>
              <a:ext cx="12801600" cy="1407331"/>
            </a:xfrm>
            <a:prstGeom prst="roundRect">
              <a:avLst>
                <a:gd name="adj" fmla="val 0"/>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lnSpc>
                  <a:spcPct val="80000"/>
                </a:lnSpc>
                <a:defRPr spc="-168" sz="8400">
                  <a:solidFill>
                    <a:srgbClr val="000000"/>
                  </a:solidFill>
                  <a:latin typeface="Helvetica Neue Medium"/>
                  <a:ea typeface="Helvetica Neue Medium"/>
                  <a:cs typeface="Helvetica Neue Medium"/>
                  <a:sym typeface="Helvetica Neue Medium"/>
                </a:defRPr>
              </a:lvl1pPr>
            </a:lstStyle>
            <a:p>
              <a:pPr/>
              <a:r>
                <a:t>vrednosti</a:t>
              </a:r>
            </a:p>
          </p:txBody>
        </p:sp>
      </p:gr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18" name="Image" descr="Image"/>
          <p:cNvPicPr>
            <a:picLocks noChangeAspect="1"/>
          </p:cNvPicPr>
          <p:nvPr/>
        </p:nvPicPr>
        <p:blipFill>
          <a:blip r:embed="rId2">
            <a:extLst/>
          </a:blip>
          <a:stretch>
            <a:fillRect/>
          </a:stretch>
        </p:blipFill>
        <p:spPr>
          <a:xfrm>
            <a:off x="8128000" y="3079750"/>
            <a:ext cx="8128000" cy="75565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20" name="Image" descr="Image"/>
          <p:cNvPicPr>
            <a:picLocks noChangeAspect="1"/>
          </p:cNvPicPr>
          <p:nvPr/>
        </p:nvPicPr>
        <p:blipFill>
          <a:blip r:embed="rId2">
            <a:extLst/>
          </a:blip>
          <a:srcRect l="0" t="5519" r="0" b="0"/>
          <a:stretch>
            <a:fillRect/>
          </a:stretch>
        </p:blipFill>
        <p:spPr>
          <a:xfrm>
            <a:off x="450367" y="775676"/>
            <a:ext cx="15558467" cy="8433607"/>
          </a:xfrm>
          <a:prstGeom prst="rect">
            <a:avLst/>
          </a:prstGeom>
          <a:ln w="25400">
            <a:solidFill>
              <a:srgbClr val="000000"/>
            </a:solidFill>
            <a:miter lim="400000"/>
          </a:ln>
        </p:spPr>
      </p:pic>
      <p:pic>
        <p:nvPicPr>
          <p:cNvPr id="421" name="Image" descr="Image"/>
          <p:cNvPicPr>
            <a:picLocks noChangeAspect="1"/>
          </p:cNvPicPr>
          <p:nvPr/>
        </p:nvPicPr>
        <p:blipFill>
          <a:blip r:embed="rId3">
            <a:extLst/>
          </a:blip>
          <a:stretch>
            <a:fillRect/>
          </a:stretch>
        </p:blipFill>
        <p:spPr>
          <a:xfrm>
            <a:off x="1094779" y="9029119"/>
            <a:ext cx="14269642" cy="3911205"/>
          </a:xfrm>
          <a:prstGeom prst="rect">
            <a:avLst/>
          </a:prstGeom>
          <a:ln w="25400">
            <a:solidFill>
              <a:srgbClr val="000000"/>
            </a:solidFill>
            <a:miter lim="400000"/>
          </a:ln>
        </p:spPr>
      </p:pic>
      <p:pic>
        <p:nvPicPr>
          <p:cNvPr id="422" name="Image" descr="Image"/>
          <p:cNvPicPr>
            <a:picLocks noChangeAspect="1"/>
          </p:cNvPicPr>
          <p:nvPr/>
        </p:nvPicPr>
        <p:blipFill>
          <a:blip r:embed="rId4">
            <a:extLst/>
          </a:blip>
          <a:stretch>
            <a:fillRect/>
          </a:stretch>
        </p:blipFill>
        <p:spPr>
          <a:xfrm>
            <a:off x="14693793" y="2234406"/>
            <a:ext cx="9247189" cy="9247188"/>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4" name="Greške"/>
          <p:cNvSpPr txBox="1"/>
          <p:nvPr>
            <p:ph type="title"/>
          </p:nvPr>
        </p:nvSpPr>
        <p:spPr>
          <a:prstGeom prst="rect">
            <a:avLst/>
          </a:prstGeom>
        </p:spPr>
        <p:txBody>
          <a:bodyPr/>
          <a:lstStyle/>
          <a:p>
            <a:pPr/>
            <a:r>
              <a:t>Greške</a:t>
            </a:r>
          </a:p>
        </p:txBody>
      </p:sp>
      <p:sp>
        <p:nvSpPr>
          <p:cNvPr id="425" nam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t>
            </a:r>
          </a:p>
        </p:txBody>
      </p:sp>
      <p:pic>
        <p:nvPicPr>
          <p:cNvPr id="426" name="Image" descr="Image"/>
          <p:cNvPicPr>
            <a:picLocks noChangeAspect="1"/>
          </p:cNvPicPr>
          <p:nvPr/>
        </p:nvPicPr>
        <p:blipFill>
          <a:blip r:embed="rId2">
            <a:extLst/>
          </a:blip>
          <a:stretch>
            <a:fillRect/>
          </a:stretch>
        </p:blipFill>
        <p:spPr>
          <a:xfrm>
            <a:off x="3619500" y="3340163"/>
            <a:ext cx="17145000" cy="9536907"/>
          </a:xfrm>
          <a:prstGeom prst="rect">
            <a:avLst/>
          </a:prstGeom>
          <a:ln w="12700">
            <a:miter lim="400000"/>
          </a:ln>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Greške"/>
          <p:cNvSpPr txBox="1"/>
          <p:nvPr>
            <p:ph type="title"/>
          </p:nvPr>
        </p:nvSpPr>
        <p:spPr>
          <a:prstGeom prst="rect">
            <a:avLst/>
          </a:prstGeom>
        </p:spPr>
        <p:txBody>
          <a:bodyPr/>
          <a:lstStyle/>
          <a:p>
            <a:pPr/>
            <a:r>
              <a:t>Greške</a:t>
            </a:r>
          </a:p>
        </p:txBody>
      </p:sp>
      <p:graphicFrame>
        <p:nvGraphicFramePr>
          <p:cNvPr id="429" name="Table 1"/>
          <p:cNvGraphicFramePr/>
          <p:nvPr/>
        </p:nvGraphicFramePr>
        <p:xfrm>
          <a:off x="4579985" y="4635969"/>
          <a:ext cx="15236730" cy="6572877"/>
        </p:xfrm>
        <a:graphic xmlns:a="http://schemas.openxmlformats.org/drawingml/2006/main">
          <a:graphicData uri="http://schemas.openxmlformats.org/drawingml/2006/table">
            <a:tbl>
              <a:tblPr firstCol="0" firstRow="1" lastCol="0" lastRow="0" bandCol="0" bandRow="1" rtl="0">
                <a:tableStyleId>{2708684C-4D16-4618-839F-0558EEFCDFE6}</a:tableStyleId>
              </a:tblPr>
              <a:tblGrid>
                <a:gridCol w="822097"/>
                <a:gridCol w="2831669"/>
                <a:gridCol w="1431058"/>
                <a:gridCol w="3653767"/>
                <a:gridCol w="1431058"/>
                <a:gridCol w="3623318"/>
                <a:gridCol w="1431058"/>
              </a:tblGrid>
              <a:tr h="1778303">
                <a:tc>
                  <a:txBody>
                    <a:bodyPr/>
                    <a:lstStyle/>
                    <a:p>
                      <a:pPr>
                        <a:defRPr sz="3000"/>
                      </a:pPr>
                    </a:p>
                  </a:txBody>
                  <a:tcPr marL="50800" marR="50800" marT="50800" marB="50800" anchor="ctr" anchorCtr="0" horzOverflow="overflow">
                    <a:lnL w="12700">
                      <a:solidFill>
                        <a:srgbClr val="6C6C6C"/>
                      </a:solidFill>
                      <a:miter lim="400000"/>
                    </a:lnL>
                  </a:tcPr>
                </a:tc>
                <a:tc gridSpan="2">
                  <a:txBody>
                    <a:bodyPr/>
                    <a:lstStyle/>
                    <a:p>
                      <a:pPr>
                        <a:defRPr b="0"/>
                      </a:pPr>
                      <a:r>
                        <a:rPr b="1" sz="3000"/>
                        <a:t>skrining</a:t>
                      </a:r>
                    </a:p>
                  </a:txBody>
                  <a:tcPr marL="50800" marR="50800" marT="50800" marB="50800" anchor="ctr" anchorCtr="0" horzOverflow="overflow"/>
                </a:tc>
                <a:tc hMerge="1">
                  <a:tcPr/>
                </a:tc>
                <a:tc gridSpan="2">
                  <a:txBody>
                    <a:bodyPr/>
                    <a:lstStyle/>
                    <a:p>
                      <a:pPr>
                        <a:defRPr b="0"/>
                      </a:pPr>
                      <a:r>
                        <a:rPr b="1" sz="3000"/>
                        <a:t>randomizacija</a:t>
                      </a:r>
                    </a:p>
                  </a:txBody>
                  <a:tcPr marL="50800" marR="50800" marT="50800" marB="50800" anchor="ctr" anchorCtr="0" horzOverflow="overflow"/>
                </a:tc>
                <a:tc hMerge="1">
                  <a:tcPr/>
                </a:tc>
                <a:tc gridSpan="2">
                  <a:txBody>
                    <a:bodyPr/>
                    <a:lstStyle/>
                    <a:p>
                      <a:pPr>
                        <a:defRPr b="0"/>
                      </a:pPr>
                      <a:r>
                        <a:rPr b="1" sz="3000"/>
                        <a:t>intervencija</a:t>
                      </a:r>
                    </a:p>
                  </a:txBody>
                  <a:tcPr marL="50800" marR="50800" marT="50800" marB="50800" anchor="ctr" anchorCtr="0" horzOverflow="overflow">
                    <a:lnR w="12700">
                      <a:solidFill>
                        <a:srgbClr val="6C6C6C"/>
                      </a:solidFill>
                      <a:miter lim="400000"/>
                    </a:lnR>
                  </a:tcPr>
                </a:tc>
                <a:tc hMerge="1">
                  <a:tcPr/>
                </a:tc>
              </a:tr>
              <a:tr h="1778930">
                <a:tc>
                  <a:txBody>
                    <a:bodyPr/>
                    <a:lstStyle/>
                    <a:p>
                      <a:pPr/>
                      <a:r>
                        <a:rPr sz="3000"/>
                        <a:t>id</a:t>
                      </a:r>
                    </a:p>
                  </a:txBody>
                  <a:tcPr marL="50800" marR="50800" marT="50800" marB="50800" anchor="ctr" anchorCtr="0" horzOverflow="overflow">
                    <a:lnL w="12700">
                      <a:solidFill>
                        <a:srgbClr val="6C6C6C"/>
                      </a:solidFill>
                      <a:miter lim="400000"/>
                    </a:lnL>
                  </a:tcPr>
                </a:tc>
                <a:tc>
                  <a:txBody>
                    <a:bodyPr/>
                    <a:lstStyle/>
                    <a:p>
                      <a:pPr/>
                      <a:r>
                        <a:rPr sz="3000"/>
                        <a:t>datum</a:t>
                      </a:r>
                    </a:p>
                  </a:txBody>
                  <a:tcPr marL="50800" marR="50800" marT="50800" marB="50800" anchor="ctr" anchorCtr="0" horzOverflow="overflow"/>
                </a:tc>
                <a:tc>
                  <a:txBody>
                    <a:bodyPr/>
                    <a:lstStyle/>
                    <a:p>
                      <a:pPr/>
                      <a:r>
                        <a:rPr sz="3000"/>
                        <a:t>sbp</a:t>
                      </a:r>
                    </a:p>
                  </a:txBody>
                  <a:tcPr marL="50800" marR="50800" marT="50800" marB="50800" anchor="ctr" anchorCtr="0" horzOverflow="overflow"/>
                </a:tc>
                <a:tc>
                  <a:txBody>
                    <a:bodyPr/>
                    <a:lstStyle/>
                    <a:p>
                      <a:pPr/>
                      <a:r>
                        <a:rPr sz="3000"/>
                        <a:t>datum</a:t>
                      </a:r>
                    </a:p>
                  </a:txBody>
                  <a:tcPr marL="50800" marR="50800" marT="50800" marB="50800" anchor="ctr" anchorCtr="0" horzOverflow="overflow"/>
                </a:tc>
                <a:tc>
                  <a:txBody>
                    <a:bodyPr/>
                    <a:lstStyle/>
                    <a:p>
                      <a:pPr/>
                      <a:r>
                        <a:rPr sz="3000"/>
                        <a:t>sbp</a:t>
                      </a:r>
                    </a:p>
                  </a:txBody>
                  <a:tcPr marL="50800" marR="50800" marT="50800" marB="50800" anchor="ctr" anchorCtr="0" horzOverflow="overflow"/>
                </a:tc>
                <a:tc>
                  <a:txBody>
                    <a:bodyPr/>
                    <a:lstStyle/>
                    <a:p>
                      <a:pPr/>
                      <a:r>
                        <a:rPr sz="3000"/>
                        <a:t>datum</a:t>
                      </a:r>
                    </a:p>
                  </a:txBody>
                  <a:tcPr marL="50800" marR="50800" marT="50800" marB="50800" anchor="ctr" anchorCtr="0" horzOverflow="overflow"/>
                </a:tc>
                <a:tc>
                  <a:txBody>
                    <a:bodyPr/>
                    <a:lstStyle/>
                    <a:p>
                      <a:pPr/>
                      <a:r>
                        <a:rPr sz="3000"/>
                        <a:t>sbp</a:t>
                      </a:r>
                    </a:p>
                  </a:txBody>
                  <a:tcPr marL="50800" marR="50800" marT="50800" marB="50800" anchor="ctr" anchorCtr="0" horzOverflow="overflow">
                    <a:lnR w="12700">
                      <a:solidFill>
                        <a:srgbClr val="6C6C6C"/>
                      </a:solidFill>
                      <a:miter lim="400000"/>
                    </a:lnR>
                  </a:tcPr>
                </a:tc>
              </a:tr>
              <a:tr h="1000980">
                <a:tc>
                  <a:txBody>
                    <a:bodyPr/>
                    <a:lstStyle/>
                    <a:p>
                      <a:pPr/>
                      <a:r>
                        <a:rPr sz="3000"/>
                        <a:t>1</a:t>
                      </a:r>
                    </a:p>
                  </a:txBody>
                  <a:tcPr marL="50800" marR="50800" marT="50800" marB="50800" anchor="ctr" anchorCtr="0" horzOverflow="overflow">
                    <a:lnL w="12700">
                      <a:solidFill>
                        <a:srgbClr val="6C6C6C"/>
                      </a:solidFill>
                      <a:miter lim="400000"/>
                    </a:lnL>
                  </a:tcPr>
                </a:tc>
                <a:tc>
                  <a:txBody>
                    <a:bodyPr/>
                    <a:lstStyle/>
                    <a:p>
                      <a:pPr/>
                      <a:r>
                        <a:rPr sz="3000"/>
                        <a:t>2020-6-4</a:t>
                      </a:r>
                    </a:p>
                  </a:txBody>
                  <a:tcPr marL="50800" marR="50800" marT="50800" marB="50800" anchor="ctr" anchorCtr="0" horzOverflow="overflow"/>
                </a:tc>
                <a:tc>
                  <a:txBody>
                    <a:bodyPr/>
                    <a:lstStyle/>
                    <a:p>
                      <a:pPr/>
                      <a:r>
                        <a:rPr sz="3000"/>
                        <a:t>145</a:t>
                      </a:r>
                    </a:p>
                  </a:txBody>
                  <a:tcPr marL="50800" marR="50800" marT="50800" marB="50800" anchor="ctr" anchorCtr="0" horzOverflow="overflow"/>
                </a:tc>
                <a:tc>
                  <a:txBody>
                    <a:bodyPr/>
                    <a:lstStyle/>
                    <a:p>
                      <a:pPr/>
                      <a:r>
                        <a:rPr sz="3000"/>
                        <a:t>2020-6-14</a:t>
                      </a:r>
                    </a:p>
                  </a:txBody>
                  <a:tcPr marL="50800" marR="50800" marT="50800" marB="50800" anchor="ctr" anchorCtr="0" horzOverflow="overflow"/>
                </a:tc>
                <a:tc>
                  <a:txBody>
                    <a:bodyPr/>
                    <a:lstStyle/>
                    <a:p>
                      <a:pPr/>
                      <a:r>
                        <a:rPr sz="3000"/>
                        <a:t>124</a:t>
                      </a:r>
                    </a:p>
                  </a:txBody>
                  <a:tcPr marL="50800" marR="50800" marT="50800" marB="50800" anchor="ctr" anchorCtr="0" horzOverflow="overflow"/>
                </a:tc>
                <a:tc>
                  <a:txBody>
                    <a:bodyPr/>
                    <a:lstStyle/>
                    <a:p>
                      <a:pPr/>
                      <a:r>
                        <a:rPr sz="3000"/>
                        <a:t>2020-6-25</a:t>
                      </a:r>
                    </a:p>
                  </a:txBody>
                  <a:tcPr marL="50800" marR="50800" marT="50800" marB="50800" anchor="ctr" anchorCtr="0" horzOverflow="overflow"/>
                </a:tc>
                <a:tc>
                  <a:txBody>
                    <a:bodyPr/>
                    <a:lstStyle/>
                    <a:p>
                      <a:pPr/>
                      <a:r>
                        <a:rPr sz="3000"/>
                        <a:t>126</a:t>
                      </a:r>
                    </a:p>
                  </a:txBody>
                  <a:tcPr marL="50800" marR="50800" marT="50800" marB="50800" anchor="ctr" anchorCtr="0" horzOverflow="overflow">
                    <a:lnR w="12700">
                      <a:solidFill>
                        <a:srgbClr val="6C6C6C"/>
                      </a:solidFill>
                      <a:miter lim="400000"/>
                    </a:lnR>
                  </a:tcPr>
                </a:tc>
              </a:tr>
              <a:tr h="1000980">
                <a:tc>
                  <a:txBody>
                    <a:bodyPr/>
                    <a:lstStyle/>
                    <a:p>
                      <a:pPr/>
                      <a:r>
                        <a:rPr sz="3000"/>
                        <a:t>2</a:t>
                      </a:r>
                    </a:p>
                  </a:txBody>
                  <a:tcPr marL="50800" marR="50800" marT="50800" marB="50800" anchor="ctr" anchorCtr="0" horzOverflow="overflow">
                    <a:lnL w="12700">
                      <a:solidFill>
                        <a:srgbClr val="6C6C6C"/>
                      </a:solidFill>
                      <a:miter lim="400000"/>
                    </a:lnL>
                  </a:tcPr>
                </a:tc>
                <a:tc>
                  <a:txBody>
                    <a:bodyPr/>
                    <a:lstStyle/>
                    <a:p>
                      <a:pPr/>
                      <a:r>
                        <a:rPr sz="3000"/>
                        <a:t>2020-7-3</a:t>
                      </a:r>
                    </a:p>
                  </a:txBody>
                  <a:tcPr marL="50800" marR="50800" marT="50800" marB="50800" anchor="ctr" anchorCtr="0" horzOverflow="overflow"/>
                </a:tc>
                <a:tc>
                  <a:txBody>
                    <a:bodyPr/>
                    <a:lstStyle/>
                    <a:p>
                      <a:pPr/>
                      <a:r>
                        <a:rPr sz="3000"/>
                        <a:t>134</a:t>
                      </a:r>
                    </a:p>
                  </a:txBody>
                  <a:tcPr marL="50800" marR="50800" marT="50800" marB="50800" anchor="ctr" anchorCtr="0" horzOverflow="overflow"/>
                </a:tc>
                <a:tc>
                  <a:txBody>
                    <a:bodyPr/>
                    <a:lstStyle/>
                    <a:p>
                      <a:pPr/>
                      <a:r>
                        <a:rPr sz="3000"/>
                        <a:t>2020-8-14</a:t>
                      </a:r>
                    </a:p>
                  </a:txBody>
                  <a:tcPr marL="50800" marR="50800" marT="50800" marB="50800" anchor="ctr" anchorCtr="0" horzOverflow="overflow"/>
                </a:tc>
                <a:tc>
                  <a:txBody>
                    <a:bodyPr/>
                    <a:lstStyle/>
                    <a:p>
                      <a:pPr/>
                      <a:r>
                        <a:rPr sz="3000"/>
                        <a:t>125</a:t>
                      </a:r>
                    </a:p>
                  </a:txBody>
                  <a:tcPr marL="50800" marR="50800" marT="50800" marB="50800" anchor="ctr" anchorCtr="0" horzOverflow="overflow"/>
                </a:tc>
                <a:tc>
                  <a:txBody>
                    <a:bodyPr/>
                    <a:lstStyle/>
                    <a:p>
                      <a:pPr/>
                      <a:r>
                        <a:rPr sz="3000"/>
                        <a:t>2020-8-25</a:t>
                      </a:r>
                    </a:p>
                  </a:txBody>
                  <a:tcPr marL="50800" marR="50800" marT="50800" marB="50800" anchor="ctr" anchorCtr="0" horzOverflow="overflow"/>
                </a:tc>
                <a:tc>
                  <a:txBody>
                    <a:bodyPr/>
                    <a:lstStyle/>
                    <a:p>
                      <a:pPr/>
                      <a:r>
                        <a:rPr sz="3000"/>
                        <a:t>153</a:t>
                      </a:r>
                    </a:p>
                  </a:txBody>
                  <a:tcPr marL="50800" marR="50800" marT="50800" marB="50800" anchor="ctr" anchorCtr="0" horzOverflow="overflow">
                    <a:lnR w="12700">
                      <a:solidFill>
                        <a:srgbClr val="6C6C6C"/>
                      </a:solidFill>
                      <a:miter lim="400000"/>
                    </a:lnR>
                  </a:tcPr>
                </a:tc>
              </a:tr>
              <a:tr h="1000980">
                <a:tc>
                  <a:txBody>
                    <a:bodyPr/>
                    <a:lstStyle/>
                    <a:p>
                      <a:pPr/>
                      <a:r>
                        <a:rPr sz="3000"/>
                        <a:t>…</a:t>
                      </a:r>
                    </a:p>
                  </a:txBody>
                  <a:tcPr marL="50800" marR="50800" marT="50800" marB="50800" anchor="ctr" anchorCtr="0" horzOverflow="overflow">
                    <a:lnL w="12700">
                      <a:solidFill>
                        <a:srgbClr val="6C6C6C"/>
                      </a:solidFill>
                      <a:miter lim="400000"/>
                    </a:lnL>
                    <a:lnB w="12700">
                      <a:solidFill>
                        <a:srgbClr val="6C6C6C"/>
                      </a:solidFill>
                      <a:miter lim="400000"/>
                    </a:lnB>
                  </a:tcPr>
                </a:tc>
                <a:tc>
                  <a:txBody>
                    <a:bodyPr/>
                    <a:lstStyle/>
                    <a:p>
                      <a:pPr>
                        <a:defRPr sz="3000"/>
                      </a:pPr>
                    </a:p>
                  </a:txBody>
                  <a:tcPr marL="50800" marR="50800" marT="50800" marB="50800" anchor="ctr" anchorCtr="0" horzOverflow="overflow">
                    <a:lnB w="12700">
                      <a:solidFill>
                        <a:srgbClr val="6C6C6C"/>
                      </a:solidFill>
                      <a:miter lim="400000"/>
                    </a:lnB>
                  </a:tcPr>
                </a:tc>
                <a:tc>
                  <a:txBody>
                    <a:bodyPr/>
                    <a:lstStyle/>
                    <a:p>
                      <a:pPr>
                        <a:defRPr sz="3000"/>
                      </a:pPr>
                    </a:p>
                  </a:txBody>
                  <a:tcPr marL="50800" marR="50800" marT="50800" marB="50800" anchor="ctr" anchorCtr="0" horzOverflow="overflow">
                    <a:lnB w="12700">
                      <a:solidFill>
                        <a:srgbClr val="6C6C6C"/>
                      </a:solidFill>
                      <a:miter lim="400000"/>
                    </a:lnB>
                  </a:tcPr>
                </a:tc>
                <a:tc>
                  <a:txBody>
                    <a:bodyPr/>
                    <a:lstStyle/>
                    <a:p>
                      <a:pPr>
                        <a:defRPr sz="3000"/>
                      </a:pPr>
                    </a:p>
                  </a:txBody>
                  <a:tcPr marL="50800" marR="50800" marT="50800" marB="50800" anchor="ctr" anchorCtr="0" horzOverflow="overflow">
                    <a:lnB w="12700">
                      <a:solidFill>
                        <a:srgbClr val="6C6C6C"/>
                      </a:solidFill>
                      <a:miter lim="400000"/>
                    </a:lnB>
                  </a:tcPr>
                </a:tc>
                <a:tc>
                  <a:txBody>
                    <a:bodyPr/>
                    <a:lstStyle/>
                    <a:p>
                      <a:pPr>
                        <a:defRPr sz="3000"/>
                      </a:pPr>
                    </a:p>
                  </a:txBody>
                  <a:tcPr marL="50800" marR="50800" marT="50800" marB="50800" anchor="ctr" anchorCtr="0" horzOverflow="overflow">
                    <a:lnB w="12700">
                      <a:solidFill>
                        <a:srgbClr val="6C6C6C"/>
                      </a:solidFill>
                      <a:miter lim="400000"/>
                    </a:lnB>
                  </a:tcPr>
                </a:tc>
                <a:tc>
                  <a:txBody>
                    <a:bodyPr/>
                    <a:lstStyle/>
                    <a:p>
                      <a:pPr>
                        <a:defRPr sz="3000"/>
                      </a:pPr>
                    </a:p>
                  </a:txBody>
                  <a:tcPr marL="50800" marR="50800" marT="50800" marB="50800" anchor="ctr" anchorCtr="0" horzOverflow="overflow">
                    <a:lnB w="12700">
                      <a:solidFill>
                        <a:srgbClr val="6C6C6C"/>
                      </a:solidFill>
                      <a:miter lim="400000"/>
                    </a:lnB>
                  </a:tcPr>
                </a:tc>
                <a:tc>
                  <a:txBody>
                    <a:bodyPr/>
                    <a:lstStyle/>
                    <a:p>
                      <a:pPr>
                        <a:defRPr sz="3000"/>
                      </a:pPr>
                    </a:p>
                  </a:txBody>
                  <a:tcPr marL="50800" marR="50800" marT="50800" marB="50800" anchor="ctr" anchorCtr="0" horzOverflow="overflow">
                    <a:lnR w="12700">
                      <a:solidFill>
                        <a:srgbClr val="6C6C6C"/>
                      </a:solidFill>
                      <a:miter lim="400000"/>
                    </a:lnR>
                    <a:lnB w="12700">
                      <a:solidFill>
                        <a:srgbClr val="6C6C6C"/>
                      </a:solidFill>
                      <a:miter lim="400000"/>
                    </a:lnB>
                  </a:tcPr>
                </a:tc>
              </a:tr>
            </a:tbl>
          </a:graphicData>
        </a:graphic>
      </p:graphicFrame>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1" name="Greške"/>
          <p:cNvSpPr txBox="1"/>
          <p:nvPr>
            <p:ph type="title"/>
          </p:nvPr>
        </p:nvSpPr>
        <p:spPr>
          <a:prstGeom prst="rect">
            <a:avLst/>
          </a:prstGeom>
        </p:spPr>
        <p:txBody>
          <a:bodyPr/>
          <a:lstStyle/>
          <a:p>
            <a:pPr/>
            <a:r>
              <a:t>Greške</a:t>
            </a:r>
          </a:p>
        </p:txBody>
      </p:sp>
      <p:sp>
        <p:nvSpPr>
          <p:cNvPr id="432" name="Ponovljene kolon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Ponovljene kolone</a:t>
            </a:r>
          </a:p>
        </p:txBody>
      </p:sp>
      <p:graphicFrame>
        <p:nvGraphicFramePr>
          <p:cNvPr id="433" name="Table 1"/>
          <p:cNvGraphicFramePr/>
          <p:nvPr/>
        </p:nvGraphicFramePr>
        <p:xfrm>
          <a:off x="4080166" y="3168547"/>
          <a:ext cx="13457056" cy="4262681"/>
        </p:xfrm>
        <a:graphic xmlns:a="http://schemas.openxmlformats.org/drawingml/2006/main">
          <a:graphicData uri="http://schemas.openxmlformats.org/drawingml/2006/table">
            <a:tbl>
              <a:tblPr firstCol="0" firstRow="1" lastCol="0" lastRow="0" bandCol="0" bandRow="1" rtl="0">
                <a:tableStyleId>{2708684C-4D16-4618-839F-0558EEFCDFE6}</a:tableStyleId>
              </a:tblPr>
              <a:tblGrid>
                <a:gridCol w="743425"/>
                <a:gridCol w="2398148"/>
                <a:gridCol w="1127129"/>
                <a:gridCol w="3779817"/>
                <a:gridCol w="1127129"/>
                <a:gridCol w="3141574"/>
                <a:gridCol w="1127129"/>
              </a:tblGrid>
              <a:tr h="849570">
                <a:tc>
                  <a:txBody>
                    <a:bodyPr/>
                    <a:lstStyle/>
                    <a:p>
                      <a:pPr>
                        <a:defRPr sz="3000"/>
                      </a:pPr>
                    </a:p>
                  </a:txBody>
                  <a:tcPr marL="50800" marR="50800" marT="50800" marB="50800" anchor="ctr" anchorCtr="0" horzOverflow="overflow">
                    <a:lnL w="12700">
                      <a:solidFill>
                        <a:srgbClr val="6C6C6C"/>
                      </a:solidFill>
                      <a:miter lim="400000"/>
                    </a:lnL>
                  </a:tcPr>
                </a:tc>
                <a:tc gridSpan="2">
                  <a:txBody>
                    <a:bodyPr/>
                    <a:lstStyle/>
                    <a:p>
                      <a:pPr>
                        <a:defRPr b="0"/>
                      </a:pPr>
                      <a:r>
                        <a:rPr b="1" sz="3000"/>
                        <a:t>skrining</a:t>
                      </a:r>
                    </a:p>
                  </a:txBody>
                  <a:tcPr marL="50800" marR="50800" marT="50800" marB="50800" anchor="ctr" anchorCtr="0" horzOverflow="overflow"/>
                </a:tc>
                <a:tc hMerge="1">
                  <a:tcPr/>
                </a:tc>
                <a:tc gridSpan="2">
                  <a:txBody>
                    <a:bodyPr/>
                    <a:lstStyle/>
                    <a:p>
                      <a:pPr>
                        <a:defRPr b="0"/>
                      </a:pPr>
                      <a:r>
                        <a:rPr b="1" sz="3000"/>
                        <a:t>randomizacija</a:t>
                      </a:r>
                    </a:p>
                  </a:txBody>
                  <a:tcPr marL="50800" marR="50800" marT="50800" marB="50800" anchor="ctr" anchorCtr="0" horzOverflow="overflow"/>
                </a:tc>
                <a:tc hMerge="1">
                  <a:tcPr/>
                </a:tc>
                <a:tc gridSpan="2">
                  <a:txBody>
                    <a:bodyPr/>
                    <a:lstStyle/>
                    <a:p>
                      <a:pPr>
                        <a:defRPr b="0"/>
                      </a:pPr>
                      <a:r>
                        <a:rPr b="1" sz="3000"/>
                        <a:t>intervencija</a:t>
                      </a:r>
                    </a:p>
                  </a:txBody>
                  <a:tcPr marL="50800" marR="50800" marT="50800" marB="50800" anchor="ctr" anchorCtr="0" horzOverflow="overflow">
                    <a:lnR w="12700">
                      <a:solidFill>
                        <a:srgbClr val="6C6C6C"/>
                      </a:solidFill>
                      <a:miter lim="400000"/>
                    </a:lnR>
                  </a:tcPr>
                </a:tc>
                <a:tc hMerge="1">
                  <a:tcPr/>
                </a:tc>
              </a:tr>
              <a:tr h="850102">
                <a:tc>
                  <a:txBody>
                    <a:bodyPr/>
                    <a:lstStyle/>
                    <a:p>
                      <a:pPr/>
                      <a:r>
                        <a:rPr sz="3000"/>
                        <a:t>id</a:t>
                      </a:r>
                    </a:p>
                  </a:txBody>
                  <a:tcPr marL="50800" marR="50800" marT="50800" marB="50800" anchor="ctr" anchorCtr="0" horzOverflow="overflow">
                    <a:lnL w="12700">
                      <a:solidFill>
                        <a:srgbClr val="6C6C6C"/>
                      </a:solidFill>
                      <a:miter lim="400000"/>
                    </a:lnL>
                  </a:tcPr>
                </a:tc>
                <a:tc>
                  <a:txBody>
                    <a:bodyPr/>
                    <a:lstStyle/>
                    <a:p>
                      <a:pPr/>
                      <a:r>
                        <a:rPr sz="3000"/>
                        <a:t>datum</a:t>
                      </a:r>
                    </a:p>
                  </a:txBody>
                  <a:tcPr marL="50800" marR="50800" marT="50800" marB="50800" anchor="ctr" anchorCtr="0" horzOverflow="overflow"/>
                </a:tc>
                <a:tc>
                  <a:txBody>
                    <a:bodyPr/>
                    <a:lstStyle/>
                    <a:p>
                      <a:pPr/>
                      <a:r>
                        <a:rPr sz="3000"/>
                        <a:t>sbp</a:t>
                      </a:r>
                    </a:p>
                  </a:txBody>
                  <a:tcPr marL="50800" marR="50800" marT="50800" marB="50800" anchor="ctr" anchorCtr="0" horzOverflow="overflow"/>
                </a:tc>
                <a:tc>
                  <a:txBody>
                    <a:bodyPr/>
                    <a:lstStyle/>
                    <a:p>
                      <a:pPr/>
                      <a:r>
                        <a:rPr sz="3000"/>
                        <a:t>datum</a:t>
                      </a:r>
                    </a:p>
                  </a:txBody>
                  <a:tcPr marL="50800" marR="50800" marT="50800" marB="50800" anchor="ctr" anchorCtr="0" horzOverflow="overflow"/>
                </a:tc>
                <a:tc>
                  <a:txBody>
                    <a:bodyPr/>
                    <a:lstStyle/>
                    <a:p>
                      <a:pPr/>
                      <a:r>
                        <a:rPr sz="3000"/>
                        <a:t>sbp</a:t>
                      </a:r>
                    </a:p>
                  </a:txBody>
                  <a:tcPr marL="50800" marR="50800" marT="50800" marB="50800" anchor="ctr" anchorCtr="0" horzOverflow="overflow"/>
                </a:tc>
                <a:tc>
                  <a:txBody>
                    <a:bodyPr/>
                    <a:lstStyle/>
                    <a:p>
                      <a:pPr/>
                      <a:r>
                        <a:rPr sz="3000"/>
                        <a:t>datum</a:t>
                      </a:r>
                    </a:p>
                  </a:txBody>
                  <a:tcPr marL="50800" marR="50800" marT="50800" marB="50800" anchor="ctr" anchorCtr="0" horzOverflow="overflow"/>
                </a:tc>
                <a:tc>
                  <a:txBody>
                    <a:bodyPr/>
                    <a:lstStyle/>
                    <a:p>
                      <a:pPr/>
                      <a:r>
                        <a:rPr sz="3000"/>
                        <a:t>sbp</a:t>
                      </a:r>
                    </a:p>
                  </a:txBody>
                  <a:tcPr marL="50800" marR="50800" marT="50800" marB="50800" anchor="ctr" anchorCtr="0" horzOverflow="overflow">
                    <a:lnR w="12700">
                      <a:solidFill>
                        <a:srgbClr val="6C6C6C"/>
                      </a:solidFill>
                      <a:miter lim="400000"/>
                    </a:lnR>
                  </a:tcPr>
                </a:tc>
              </a:tr>
              <a:tr h="850102">
                <a:tc>
                  <a:txBody>
                    <a:bodyPr/>
                    <a:lstStyle/>
                    <a:p>
                      <a:pPr/>
                      <a:r>
                        <a:rPr sz="3000"/>
                        <a:t>1</a:t>
                      </a:r>
                    </a:p>
                  </a:txBody>
                  <a:tcPr marL="50800" marR="50800" marT="50800" marB="50800" anchor="ctr" anchorCtr="0" horzOverflow="overflow">
                    <a:lnL w="12700">
                      <a:solidFill>
                        <a:srgbClr val="6C6C6C"/>
                      </a:solidFill>
                      <a:miter lim="400000"/>
                    </a:lnL>
                  </a:tcPr>
                </a:tc>
                <a:tc>
                  <a:txBody>
                    <a:bodyPr/>
                    <a:lstStyle/>
                    <a:p>
                      <a:pPr/>
                      <a:r>
                        <a:rPr sz="3000"/>
                        <a:t>2020-6-4</a:t>
                      </a:r>
                    </a:p>
                  </a:txBody>
                  <a:tcPr marL="50800" marR="50800" marT="50800" marB="50800" anchor="ctr" anchorCtr="0" horzOverflow="overflow"/>
                </a:tc>
                <a:tc>
                  <a:txBody>
                    <a:bodyPr/>
                    <a:lstStyle/>
                    <a:p>
                      <a:pPr/>
                      <a:r>
                        <a:rPr sz="3000"/>
                        <a:t>145</a:t>
                      </a:r>
                    </a:p>
                  </a:txBody>
                  <a:tcPr marL="50800" marR="50800" marT="50800" marB="50800" anchor="ctr" anchorCtr="0" horzOverflow="overflow"/>
                </a:tc>
                <a:tc>
                  <a:txBody>
                    <a:bodyPr/>
                    <a:lstStyle/>
                    <a:p>
                      <a:pPr/>
                      <a:r>
                        <a:rPr sz="3000"/>
                        <a:t>2020-6-14</a:t>
                      </a:r>
                    </a:p>
                  </a:txBody>
                  <a:tcPr marL="50800" marR="50800" marT="50800" marB="50800" anchor="ctr" anchorCtr="0" horzOverflow="overflow"/>
                </a:tc>
                <a:tc>
                  <a:txBody>
                    <a:bodyPr/>
                    <a:lstStyle/>
                    <a:p>
                      <a:pPr/>
                      <a:r>
                        <a:rPr sz="3000"/>
                        <a:t>124</a:t>
                      </a:r>
                    </a:p>
                  </a:txBody>
                  <a:tcPr marL="50800" marR="50800" marT="50800" marB="50800" anchor="ctr" anchorCtr="0" horzOverflow="overflow"/>
                </a:tc>
                <a:tc>
                  <a:txBody>
                    <a:bodyPr/>
                    <a:lstStyle/>
                    <a:p>
                      <a:pPr/>
                      <a:r>
                        <a:rPr sz="3000"/>
                        <a:t>2020-6-25</a:t>
                      </a:r>
                    </a:p>
                  </a:txBody>
                  <a:tcPr marL="50800" marR="50800" marT="50800" marB="50800" anchor="ctr" anchorCtr="0" horzOverflow="overflow"/>
                </a:tc>
                <a:tc>
                  <a:txBody>
                    <a:bodyPr/>
                    <a:lstStyle/>
                    <a:p>
                      <a:pPr/>
                      <a:r>
                        <a:rPr sz="3000"/>
                        <a:t>126</a:t>
                      </a:r>
                    </a:p>
                  </a:txBody>
                  <a:tcPr marL="50800" marR="50800" marT="50800" marB="50800" anchor="ctr" anchorCtr="0" horzOverflow="overflow">
                    <a:lnR w="12700">
                      <a:solidFill>
                        <a:srgbClr val="6C6C6C"/>
                      </a:solidFill>
                      <a:miter lim="400000"/>
                    </a:lnR>
                  </a:tcPr>
                </a:tc>
              </a:tr>
              <a:tr h="850102">
                <a:tc>
                  <a:txBody>
                    <a:bodyPr/>
                    <a:lstStyle/>
                    <a:p>
                      <a:pPr/>
                      <a:r>
                        <a:rPr sz="3000"/>
                        <a:t>2</a:t>
                      </a:r>
                    </a:p>
                  </a:txBody>
                  <a:tcPr marL="50800" marR="50800" marT="50800" marB="50800" anchor="ctr" anchorCtr="0" horzOverflow="overflow">
                    <a:lnL w="12700">
                      <a:solidFill>
                        <a:srgbClr val="6C6C6C"/>
                      </a:solidFill>
                      <a:miter lim="400000"/>
                    </a:lnL>
                  </a:tcPr>
                </a:tc>
                <a:tc>
                  <a:txBody>
                    <a:bodyPr/>
                    <a:lstStyle/>
                    <a:p>
                      <a:pPr/>
                      <a:r>
                        <a:rPr sz="3000"/>
                        <a:t>2020-7-3</a:t>
                      </a:r>
                    </a:p>
                  </a:txBody>
                  <a:tcPr marL="50800" marR="50800" marT="50800" marB="50800" anchor="ctr" anchorCtr="0" horzOverflow="overflow"/>
                </a:tc>
                <a:tc>
                  <a:txBody>
                    <a:bodyPr/>
                    <a:lstStyle/>
                    <a:p>
                      <a:pPr/>
                      <a:r>
                        <a:rPr sz="3000"/>
                        <a:t>134</a:t>
                      </a:r>
                    </a:p>
                  </a:txBody>
                  <a:tcPr marL="50800" marR="50800" marT="50800" marB="50800" anchor="ctr" anchorCtr="0" horzOverflow="overflow"/>
                </a:tc>
                <a:tc>
                  <a:txBody>
                    <a:bodyPr/>
                    <a:lstStyle/>
                    <a:p>
                      <a:pPr/>
                      <a:r>
                        <a:rPr sz="3000"/>
                        <a:t>2020-8-14</a:t>
                      </a:r>
                    </a:p>
                  </a:txBody>
                  <a:tcPr marL="50800" marR="50800" marT="50800" marB="50800" anchor="ctr" anchorCtr="0" horzOverflow="overflow"/>
                </a:tc>
                <a:tc>
                  <a:txBody>
                    <a:bodyPr/>
                    <a:lstStyle/>
                    <a:p>
                      <a:pPr/>
                      <a:r>
                        <a:rPr sz="3000"/>
                        <a:t>125</a:t>
                      </a:r>
                    </a:p>
                  </a:txBody>
                  <a:tcPr marL="50800" marR="50800" marT="50800" marB="50800" anchor="ctr" anchorCtr="0" horzOverflow="overflow"/>
                </a:tc>
                <a:tc>
                  <a:txBody>
                    <a:bodyPr/>
                    <a:lstStyle/>
                    <a:p>
                      <a:pPr/>
                      <a:r>
                        <a:rPr sz="3000"/>
                        <a:t>2020-8-25</a:t>
                      </a:r>
                    </a:p>
                  </a:txBody>
                  <a:tcPr marL="50800" marR="50800" marT="50800" marB="50800" anchor="ctr" anchorCtr="0" horzOverflow="overflow"/>
                </a:tc>
                <a:tc>
                  <a:txBody>
                    <a:bodyPr/>
                    <a:lstStyle/>
                    <a:p>
                      <a:pPr/>
                      <a:r>
                        <a:rPr sz="3000"/>
                        <a:t>153</a:t>
                      </a:r>
                    </a:p>
                  </a:txBody>
                  <a:tcPr marL="50800" marR="50800" marT="50800" marB="50800" anchor="ctr" anchorCtr="0" horzOverflow="overflow">
                    <a:lnR w="12700">
                      <a:solidFill>
                        <a:srgbClr val="6C6C6C"/>
                      </a:solidFill>
                      <a:miter lim="400000"/>
                    </a:lnR>
                  </a:tcPr>
                </a:tc>
              </a:tr>
              <a:tr h="850102">
                <a:tc>
                  <a:txBody>
                    <a:bodyPr/>
                    <a:lstStyle/>
                    <a:p>
                      <a:pPr/>
                      <a:r>
                        <a:rPr sz="3000"/>
                        <a:t>…</a:t>
                      </a:r>
                    </a:p>
                  </a:txBody>
                  <a:tcPr marL="50800" marR="50800" marT="50800" marB="50800" anchor="ctr" anchorCtr="0" horzOverflow="overflow">
                    <a:lnL w="12700">
                      <a:solidFill>
                        <a:srgbClr val="6C6C6C"/>
                      </a:solidFill>
                      <a:miter lim="400000"/>
                    </a:lnL>
                    <a:lnB w="12700">
                      <a:solidFill>
                        <a:srgbClr val="6C6C6C"/>
                      </a:solidFill>
                      <a:miter lim="400000"/>
                    </a:lnB>
                  </a:tcPr>
                </a:tc>
                <a:tc>
                  <a:txBody>
                    <a:bodyPr/>
                    <a:lstStyle/>
                    <a:p>
                      <a:pPr/>
                      <a:r>
                        <a:rPr sz="3000"/>
                        <a:t>…</a:t>
                      </a:r>
                    </a:p>
                  </a:txBody>
                  <a:tcPr marL="50800" marR="50800" marT="50800" marB="50800" anchor="ctr" anchorCtr="0" horzOverflow="overflow">
                    <a:lnB w="12700">
                      <a:solidFill>
                        <a:srgbClr val="6C6C6C"/>
                      </a:solidFill>
                      <a:miter lim="400000"/>
                    </a:lnB>
                  </a:tcPr>
                </a:tc>
                <a:tc>
                  <a:txBody>
                    <a:bodyPr/>
                    <a:lstStyle/>
                    <a:p>
                      <a:pPr/>
                      <a:r>
                        <a:rPr sz="3000"/>
                        <a:t>…</a:t>
                      </a:r>
                    </a:p>
                  </a:txBody>
                  <a:tcPr marL="50800" marR="50800" marT="50800" marB="50800" anchor="ctr" anchorCtr="0" horzOverflow="overflow">
                    <a:lnB w="12700">
                      <a:solidFill>
                        <a:srgbClr val="6C6C6C"/>
                      </a:solidFill>
                      <a:miter lim="400000"/>
                    </a:lnB>
                  </a:tcPr>
                </a:tc>
                <a:tc>
                  <a:txBody>
                    <a:bodyPr/>
                    <a:lstStyle/>
                    <a:p>
                      <a:pPr/>
                      <a:r>
                        <a:rPr sz="3000"/>
                        <a:t>…</a:t>
                      </a:r>
                    </a:p>
                  </a:txBody>
                  <a:tcPr marL="50800" marR="50800" marT="50800" marB="50800" anchor="ctr" anchorCtr="0" horzOverflow="overflow">
                    <a:lnB w="12700">
                      <a:solidFill>
                        <a:srgbClr val="6C6C6C"/>
                      </a:solidFill>
                      <a:miter lim="400000"/>
                    </a:lnB>
                  </a:tcPr>
                </a:tc>
                <a:tc>
                  <a:txBody>
                    <a:bodyPr/>
                    <a:lstStyle/>
                    <a:p>
                      <a:pPr/>
                      <a:r>
                        <a:rPr sz="3000"/>
                        <a:t>…</a:t>
                      </a:r>
                    </a:p>
                  </a:txBody>
                  <a:tcPr marL="50800" marR="50800" marT="50800" marB="50800" anchor="ctr" anchorCtr="0" horzOverflow="overflow">
                    <a:lnB w="12700">
                      <a:solidFill>
                        <a:srgbClr val="6C6C6C"/>
                      </a:solidFill>
                      <a:miter lim="400000"/>
                    </a:lnB>
                  </a:tcPr>
                </a:tc>
                <a:tc>
                  <a:txBody>
                    <a:bodyPr/>
                    <a:lstStyle/>
                    <a:p>
                      <a:pPr/>
                      <a:r>
                        <a:rPr sz="3000"/>
                        <a:t>…</a:t>
                      </a:r>
                    </a:p>
                  </a:txBody>
                  <a:tcPr marL="50800" marR="50800" marT="50800" marB="50800" anchor="ctr" anchorCtr="0" horzOverflow="overflow">
                    <a:lnB w="12700">
                      <a:solidFill>
                        <a:srgbClr val="6C6C6C"/>
                      </a:solidFill>
                      <a:miter lim="400000"/>
                    </a:lnB>
                  </a:tcPr>
                </a:tc>
                <a:tc>
                  <a:txBody>
                    <a:bodyPr/>
                    <a:lstStyle/>
                    <a:p>
                      <a:pPr/>
                      <a:r>
                        <a:rPr sz="3000"/>
                        <a:t>…</a:t>
                      </a:r>
                    </a:p>
                  </a:txBody>
                  <a:tcPr marL="50800" marR="50800" marT="50800" marB="50800" anchor="ctr" anchorCtr="0" horzOverflow="overflow">
                    <a:lnR w="12700">
                      <a:solidFill>
                        <a:srgbClr val="6C6C6C"/>
                      </a:solidFill>
                      <a:miter lim="400000"/>
                    </a:lnR>
                    <a:lnB w="12700">
                      <a:solidFill>
                        <a:srgbClr val="6C6C6C"/>
                      </a:solidFill>
                      <a:miter lim="400000"/>
                    </a:lnB>
                  </a:tcPr>
                </a:tc>
              </a:tr>
            </a:tbl>
          </a:graphicData>
        </a:graphic>
      </p:graphicFrame>
      <p:graphicFrame>
        <p:nvGraphicFramePr>
          <p:cNvPr id="434" name="Table 2"/>
          <p:cNvGraphicFramePr/>
          <p:nvPr/>
        </p:nvGraphicFramePr>
        <p:xfrm>
          <a:off x="12398415" y="8029618"/>
          <a:ext cx="9707296" cy="5109193"/>
        </p:xfrm>
        <a:graphic xmlns:a="http://schemas.openxmlformats.org/drawingml/2006/main">
          <a:graphicData uri="http://schemas.openxmlformats.org/drawingml/2006/table">
            <a:tbl>
              <a:tblPr firstCol="0" firstRow="1" lastCol="0" lastRow="0" bandCol="0" bandRow="1" rtl="0">
                <a:tableStyleId>{2708684C-4D16-4618-839F-0558EEFCDFE6}</a:tableStyleId>
              </a:tblPr>
              <a:tblGrid>
                <a:gridCol w="891787"/>
                <a:gridCol w="4200032"/>
                <a:gridCol w="3221942"/>
                <a:gridCol w="1380832"/>
              </a:tblGrid>
              <a:tr h="1018787">
                <a:tc>
                  <a:txBody>
                    <a:bodyPr/>
                    <a:lstStyle/>
                    <a:p>
                      <a:pPr>
                        <a:defRPr b="0"/>
                      </a:pPr>
                      <a:r>
                        <a:rPr b="1" sz="3000"/>
                        <a:t>id</a:t>
                      </a:r>
                    </a:p>
                  </a:txBody>
                  <a:tcPr marL="50800" marR="50800" marT="50800" marB="50800" anchor="ctr" anchorCtr="0" horzOverflow="overflow">
                    <a:lnL w="12700">
                      <a:solidFill>
                        <a:srgbClr val="6C6C6C"/>
                      </a:solidFill>
                      <a:miter lim="400000"/>
                    </a:lnL>
                  </a:tcPr>
                </a:tc>
                <a:tc>
                  <a:txBody>
                    <a:bodyPr/>
                    <a:lstStyle/>
                    <a:p>
                      <a:pPr>
                        <a:defRPr b="0"/>
                      </a:pPr>
                      <a:r>
                        <a:rPr b="1" sz="3000"/>
                        <a:t>faza</a:t>
                      </a:r>
                    </a:p>
                  </a:txBody>
                  <a:tcPr marL="50800" marR="50800" marT="50800" marB="50800" anchor="ctr" anchorCtr="0" horzOverflow="overflow"/>
                </a:tc>
                <a:tc>
                  <a:txBody>
                    <a:bodyPr/>
                    <a:lstStyle/>
                    <a:p>
                      <a:pPr>
                        <a:defRPr b="0"/>
                      </a:pPr>
                      <a:r>
                        <a:rPr b="1" sz="3000"/>
                        <a:t>datum</a:t>
                      </a:r>
                    </a:p>
                  </a:txBody>
                  <a:tcPr marL="50800" marR="50800" marT="50800" marB="50800" anchor="ctr" anchorCtr="0" horzOverflow="overflow"/>
                </a:tc>
                <a:tc>
                  <a:txBody>
                    <a:bodyPr/>
                    <a:lstStyle/>
                    <a:p>
                      <a:pPr>
                        <a:defRPr b="0"/>
                      </a:pPr>
                      <a:r>
                        <a:rPr b="1" sz="3000"/>
                        <a:t>sbp</a:t>
                      </a:r>
                    </a:p>
                  </a:txBody>
                  <a:tcPr marL="50800" marR="50800" marT="50800" marB="50800" anchor="ctr" anchorCtr="0" horzOverflow="overflow">
                    <a:lnR w="12700">
                      <a:solidFill>
                        <a:srgbClr val="6C6C6C"/>
                      </a:solidFill>
                      <a:miter lim="400000"/>
                    </a:lnR>
                  </a:tcPr>
                </a:tc>
              </a:tr>
              <a:tr h="1019426">
                <a:tc>
                  <a:txBody>
                    <a:bodyPr/>
                    <a:lstStyle/>
                    <a:p>
                      <a:pPr/>
                      <a:r>
                        <a:rPr sz="3000"/>
                        <a:t>1</a:t>
                      </a:r>
                    </a:p>
                  </a:txBody>
                  <a:tcPr marL="50800" marR="50800" marT="50800" marB="50800" anchor="ctr" anchorCtr="0" horzOverflow="overflow">
                    <a:lnL w="12700">
                      <a:solidFill>
                        <a:srgbClr val="6C6C6C"/>
                      </a:solidFill>
                      <a:miter lim="400000"/>
                    </a:lnL>
                  </a:tcPr>
                </a:tc>
                <a:tc>
                  <a:txBody>
                    <a:bodyPr/>
                    <a:lstStyle/>
                    <a:p>
                      <a:pPr/>
                      <a:r>
                        <a:rPr sz="3000"/>
                        <a:t>skrining</a:t>
                      </a:r>
                    </a:p>
                  </a:txBody>
                  <a:tcPr marL="50800" marR="50800" marT="50800" marB="50800" anchor="ctr" anchorCtr="0" horzOverflow="overflow"/>
                </a:tc>
                <a:tc>
                  <a:txBody>
                    <a:bodyPr/>
                    <a:lstStyle/>
                    <a:p>
                      <a:pPr/>
                      <a:r>
                        <a:rPr sz="3000"/>
                        <a:t>2020-6-4</a:t>
                      </a:r>
                    </a:p>
                  </a:txBody>
                  <a:tcPr marL="50800" marR="50800" marT="50800" marB="50800" anchor="ctr" anchorCtr="0" horzOverflow="overflow"/>
                </a:tc>
                <a:tc>
                  <a:txBody>
                    <a:bodyPr/>
                    <a:lstStyle/>
                    <a:p>
                      <a:pPr/>
                      <a:r>
                        <a:rPr sz="3000"/>
                        <a:t>145</a:t>
                      </a:r>
                    </a:p>
                  </a:txBody>
                  <a:tcPr marL="50800" marR="50800" marT="50800" marB="50800" anchor="ctr" anchorCtr="0" horzOverflow="overflow">
                    <a:lnR w="12700">
                      <a:solidFill>
                        <a:srgbClr val="6C6C6C"/>
                      </a:solidFill>
                      <a:miter lim="400000"/>
                    </a:lnR>
                  </a:tcPr>
                </a:tc>
              </a:tr>
              <a:tr h="1019426">
                <a:tc>
                  <a:txBody>
                    <a:bodyPr/>
                    <a:lstStyle/>
                    <a:p>
                      <a:pPr/>
                      <a:r>
                        <a:rPr sz="3000"/>
                        <a:t>1</a:t>
                      </a:r>
                    </a:p>
                  </a:txBody>
                  <a:tcPr marL="50800" marR="50800" marT="50800" marB="50800" anchor="ctr" anchorCtr="0" horzOverflow="overflow">
                    <a:lnL w="12700">
                      <a:solidFill>
                        <a:srgbClr val="6C6C6C"/>
                      </a:solidFill>
                      <a:miter lim="400000"/>
                    </a:lnL>
                  </a:tcPr>
                </a:tc>
                <a:tc>
                  <a:txBody>
                    <a:bodyPr/>
                    <a:lstStyle/>
                    <a:p>
                      <a:pPr/>
                      <a:r>
                        <a:rPr sz="3000"/>
                        <a:t>randomizacija</a:t>
                      </a:r>
                    </a:p>
                  </a:txBody>
                  <a:tcPr marL="50800" marR="50800" marT="50800" marB="50800" anchor="ctr" anchorCtr="0" horzOverflow="overflow"/>
                </a:tc>
                <a:tc>
                  <a:txBody>
                    <a:bodyPr/>
                    <a:lstStyle/>
                    <a:p>
                      <a:pPr/>
                      <a:r>
                        <a:rPr sz="3000"/>
                        <a:t>2020-6-14</a:t>
                      </a:r>
                    </a:p>
                  </a:txBody>
                  <a:tcPr marL="50800" marR="50800" marT="50800" marB="50800" anchor="ctr" anchorCtr="0" horzOverflow="overflow"/>
                </a:tc>
                <a:tc>
                  <a:txBody>
                    <a:bodyPr/>
                    <a:lstStyle/>
                    <a:p>
                      <a:pPr/>
                      <a:r>
                        <a:rPr sz="3000"/>
                        <a:t>124</a:t>
                      </a:r>
                    </a:p>
                  </a:txBody>
                  <a:tcPr marL="50800" marR="50800" marT="50800" marB="50800" anchor="ctr" anchorCtr="0" horzOverflow="overflow">
                    <a:lnR w="12700">
                      <a:solidFill>
                        <a:srgbClr val="6C6C6C"/>
                      </a:solidFill>
                      <a:miter lim="400000"/>
                    </a:lnR>
                  </a:tcPr>
                </a:tc>
              </a:tr>
              <a:tr h="1019426">
                <a:tc>
                  <a:txBody>
                    <a:bodyPr/>
                    <a:lstStyle/>
                    <a:p>
                      <a:pPr/>
                      <a:r>
                        <a:rPr sz="3000"/>
                        <a:t>1</a:t>
                      </a:r>
                    </a:p>
                  </a:txBody>
                  <a:tcPr marL="50800" marR="50800" marT="50800" marB="50800" anchor="ctr" anchorCtr="0" horzOverflow="overflow">
                    <a:lnL w="12700">
                      <a:solidFill>
                        <a:srgbClr val="6C6C6C"/>
                      </a:solidFill>
                      <a:miter lim="400000"/>
                    </a:lnL>
                  </a:tcPr>
                </a:tc>
                <a:tc>
                  <a:txBody>
                    <a:bodyPr/>
                    <a:lstStyle/>
                    <a:p>
                      <a:pPr/>
                      <a:r>
                        <a:rPr sz="3000"/>
                        <a:t>intervencija</a:t>
                      </a:r>
                    </a:p>
                  </a:txBody>
                  <a:tcPr marL="50800" marR="50800" marT="50800" marB="50800" anchor="ctr" anchorCtr="0" horzOverflow="overflow"/>
                </a:tc>
                <a:tc>
                  <a:txBody>
                    <a:bodyPr/>
                    <a:lstStyle/>
                    <a:p>
                      <a:pPr/>
                      <a:r>
                        <a:rPr sz="3000"/>
                        <a:t>2020-6-25</a:t>
                      </a:r>
                    </a:p>
                  </a:txBody>
                  <a:tcPr marL="50800" marR="50800" marT="50800" marB="50800" anchor="ctr" anchorCtr="0" horzOverflow="overflow"/>
                </a:tc>
                <a:tc>
                  <a:txBody>
                    <a:bodyPr/>
                    <a:lstStyle/>
                    <a:p>
                      <a:pPr/>
                      <a:r>
                        <a:rPr sz="3000"/>
                        <a:t>126</a:t>
                      </a:r>
                    </a:p>
                  </a:txBody>
                  <a:tcPr marL="50800" marR="50800" marT="50800" marB="50800" anchor="ctr" anchorCtr="0" horzOverflow="overflow">
                    <a:lnR w="12700">
                      <a:solidFill>
                        <a:srgbClr val="6C6C6C"/>
                      </a:solidFill>
                      <a:miter lim="400000"/>
                    </a:lnR>
                  </a:tcPr>
                </a:tc>
              </a:tr>
              <a:tr h="1019426">
                <a:tc>
                  <a:txBody>
                    <a:bodyPr/>
                    <a:lstStyle/>
                    <a:p>
                      <a:pPr/>
                      <a:r>
                        <a:rPr sz="3000"/>
                        <a:t>…</a:t>
                      </a:r>
                    </a:p>
                  </a:txBody>
                  <a:tcPr marL="50800" marR="50800" marT="50800" marB="50800" anchor="ctr" anchorCtr="0" horzOverflow="overflow">
                    <a:lnL w="12700">
                      <a:solidFill>
                        <a:srgbClr val="6C6C6C"/>
                      </a:solidFill>
                      <a:miter lim="400000"/>
                    </a:lnL>
                    <a:lnB w="12700">
                      <a:solidFill>
                        <a:srgbClr val="6C6C6C"/>
                      </a:solidFill>
                      <a:miter lim="400000"/>
                    </a:lnB>
                  </a:tcPr>
                </a:tc>
                <a:tc>
                  <a:txBody>
                    <a:bodyPr/>
                    <a:lstStyle/>
                    <a:p>
                      <a:pPr/>
                      <a:r>
                        <a:rPr sz="3000"/>
                        <a:t>…</a:t>
                      </a:r>
                    </a:p>
                  </a:txBody>
                  <a:tcPr marL="50800" marR="50800" marT="50800" marB="50800" anchor="ctr" anchorCtr="0" horzOverflow="overflow">
                    <a:lnB w="12700">
                      <a:solidFill>
                        <a:srgbClr val="6C6C6C"/>
                      </a:solidFill>
                      <a:miter lim="400000"/>
                    </a:lnB>
                  </a:tcPr>
                </a:tc>
                <a:tc>
                  <a:txBody>
                    <a:bodyPr/>
                    <a:lstStyle/>
                    <a:p>
                      <a:pPr/>
                      <a:r>
                        <a:rPr sz="3000"/>
                        <a:t>…</a:t>
                      </a:r>
                    </a:p>
                  </a:txBody>
                  <a:tcPr marL="50800" marR="50800" marT="50800" marB="50800" anchor="ctr" anchorCtr="0" horzOverflow="overflow">
                    <a:lnB w="12700">
                      <a:solidFill>
                        <a:srgbClr val="6C6C6C"/>
                      </a:solidFill>
                      <a:miter lim="400000"/>
                    </a:lnB>
                  </a:tcPr>
                </a:tc>
                <a:tc>
                  <a:txBody>
                    <a:bodyPr/>
                    <a:lstStyle/>
                    <a:p>
                      <a:pPr/>
                      <a:r>
                        <a:rPr sz="3000"/>
                        <a:t>…</a:t>
                      </a:r>
                    </a:p>
                  </a:txBody>
                  <a:tcPr marL="50800" marR="50800" marT="50800" marB="50800" anchor="ctr" anchorCtr="0" horzOverflow="overflow">
                    <a:lnR w="12700">
                      <a:solidFill>
                        <a:srgbClr val="6C6C6C"/>
                      </a:solidFill>
                      <a:miter lim="400000"/>
                    </a:lnR>
                    <a:lnB w="12700">
                      <a:solidFill>
                        <a:srgbClr val="6C6C6C"/>
                      </a:solidFill>
                      <a:miter lim="400000"/>
                    </a:lnB>
                  </a:tcPr>
                </a:tc>
              </a:tr>
            </a:tbl>
          </a:graphicData>
        </a:graphic>
      </p:graphicFrame>
      <p:sp>
        <p:nvSpPr>
          <p:cNvPr id="435" name="Line"/>
          <p:cNvSpPr/>
          <p:nvPr/>
        </p:nvSpPr>
        <p:spPr>
          <a:xfrm>
            <a:off x="2542519" y="3570805"/>
            <a:ext cx="12177666" cy="5013070"/>
          </a:xfrm>
          <a:custGeom>
            <a:avLst/>
            <a:gdLst/>
            <a:ahLst/>
            <a:cxnLst>
              <a:cxn ang="0">
                <a:pos x="wd2" y="hd2"/>
              </a:cxn>
              <a:cxn ang="5400000">
                <a:pos x="wd2" y="hd2"/>
              </a:cxn>
              <a:cxn ang="10800000">
                <a:pos x="wd2" y="hd2"/>
              </a:cxn>
              <a:cxn ang="16200000">
                <a:pos x="wd2" y="hd2"/>
              </a:cxn>
            </a:cxnLst>
            <a:rect l="0" t="0" r="r" b="b"/>
            <a:pathLst>
              <a:path w="21033" h="21290" fill="norm" stroke="1" extrusionOk="0">
                <a:moveTo>
                  <a:pt x="3284" y="2"/>
                </a:moveTo>
                <a:cubicBezTo>
                  <a:pt x="2127" y="-69"/>
                  <a:pt x="1047" y="1421"/>
                  <a:pt x="468" y="3886"/>
                </a:cubicBezTo>
                <a:cubicBezTo>
                  <a:pt x="-567" y="8298"/>
                  <a:pt x="206" y="13809"/>
                  <a:pt x="1885" y="17101"/>
                </a:cubicBezTo>
                <a:cubicBezTo>
                  <a:pt x="4146" y="21531"/>
                  <a:pt x="7121" y="21377"/>
                  <a:pt x="9877" y="21242"/>
                </a:cubicBezTo>
                <a:cubicBezTo>
                  <a:pt x="13583" y="21061"/>
                  <a:pt x="17297" y="21048"/>
                  <a:pt x="21033" y="21224"/>
                </a:cubicBezTo>
              </a:path>
            </a:pathLst>
          </a:custGeom>
          <a:ln w="127000">
            <a:solidFill>
              <a:srgbClr val="000000"/>
            </a:solidFill>
            <a:miter lim="400000"/>
            <a:headEnd type="triangle" len="sm"/>
            <a:tailEnd type="triangle"/>
          </a:ln>
        </p:spPr>
        <p:txBody>
          <a:bodyPr lIns="71437" tIns="71437" rIns="71437" bIns="71437" anchor="ctr"/>
          <a:lstStyle/>
          <a:p>
            <a:pPr/>
          </a:p>
        </p:txBody>
      </p:sp>
      <p:sp>
        <p:nvSpPr>
          <p:cNvPr id="436" name="Terminator"/>
          <p:cNvSpPr/>
          <p:nvPr/>
        </p:nvSpPr>
        <p:spPr>
          <a:xfrm rot="16200000">
            <a:off x="11379696" y="9787984"/>
            <a:ext cx="2950766" cy="147538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5400" y="0"/>
                </a:moveTo>
                <a:cubicBezTo>
                  <a:pt x="2418" y="0"/>
                  <a:pt x="0" y="4835"/>
                  <a:pt x="0" y="10800"/>
                </a:cubicBezTo>
                <a:cubicBezTo>
                  <a:pt x="0" y="16765"/>
                  <a:pt x="2418" y="21600"/>
                  <a:pt x="5400" y="21600"/>
                </a:cubicBezTo>
                <a:lnTo>
                  <a:pt x="16200" y="21600"/>
                </a:lnTo>
                <a:cubicBezTo>
                  <a:pt x="19182" y="21600"/>
                  <a:pt x="21600" y="16765"/>
                  <a:pt x="21600" y="10800"/>
                </a:cubicBezTo>
                <a:cubicBezTo>
                  <a:pt x="21600" y="4835"/>
                  <a:pt x="19182" y="0"/>
                  <a:pt x="16200" y="0"/>
                </a:cubicBezTo>
                <a:lnTo>
                  <a:pt x="5400" y="0"/>
                </a:lnTo>
                <a:close/>
              </a:path>
            </a:pathLst>
          </a:custGeom>
          <a:ln w="127000">
            <a:solidFill>
              <a:schemeClr val="accent5">
                <a:hueOff val="-82419"/>
                <a:satOff val="-9513"/>
                <a:lumOff val="-16343"/>
              </a:schemeClr>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Tree>
  </p:cSld>
  <p:clrMapOvr>
    <a:masterClrMapping/>
  </p:clrMapOvr>
  <mc:AlternateContent xmlns:mc="http://schemas.openxmlformats.org/markup-compatibility/2006">
    <mc:Choice xmlns:p14="http://schemas.microsoft.com/office/powerpoint/2010/main" Requires="p14">
      <p:transition spd="slow" advClick="1" p14:dur="1500">
        <p:dissolv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432"/>
                                        </p:tgtEl>
                                        <p:attrNameLst>
                                          <p:attrName>style.visibility</p:attrName>
                                        </p:attrNameLst>
                                      </p:cBhvr>
                                      <p:to>
                                        <p:strVal val="visible"/>
                                      </p:to>
                                    </p:set>
                                    <p:anim calcmode="lin" valueType="num">
                                      <p:cBhvr>
                                        <p:cTn id="7" dur="500" fill="hold"/>
                                        <p:tgtEl>
                                          <p:spTgt spid="432"/>
                                        </p:tgtEl>
                                        <p:attrNameLst>
                                          <p:attrName>ppt_w</p:attrName>
                                        </p:attrNameLst>
                                      </p:cBhvr>
                                      <p:tavLst>
                                        <p:tav tm="0">
                                          <p:val>
                                            <p:fltVal val="0"/>
                                          </p:val>
                                        </p:tav>
                                        <p:tav tm="100000">
                                          <p:val>
                                            <p:strVal val="#ppt_w"/>
                                          </p:val>
                                        </p:tav>
                                      </p:tavLst>
                                    </p:anim>
                                    <p:anim calcmode="lin" valueType="num">
                                      <p:cBhvr>
                                        <p:cTn id="8" dur="500" fill="hold"/>
                                        <p:tgtEl>
                                          <p:spTgt spid="432"/>
                                        </p:tgtEl>
                                        <p:attrNameLst>
                                          <p:attrName>ppt_h</p:attrName>
                                        </p:attrNameLst>
                                      </p:cBhvr>
                                      <p:tavLst>
                                        <p:tav tm="0">
                                          <p:val>
                                            <p:fltVal val="0"/>
                                          </p:val>
                                        </p:tav>
                                        <p:tav tm="100000">
                                          <p:val>
                                            <p:strVal val="#ppt_h"/>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16" presetID="23" grpId="2" fill="hold">
                                  <p:stCondLst>
                                    <p:cond delay="0"/>
                                  </p:stCondLst>
                                  <p:iterate type="el" backwards="0">
                                    <p:tmAbs val="0"/>
                                  </p:iterate>
                                  <p:childTnLst>
                                    <p:set>
                                      <p:cBhvr>
                                        <p:cTn id="12" fill="hold"/>
                                        <p:tgtEl>
                                          <p:spTgt spid="434"/>
                                        </p:tgtEl>
                                        <p:attrNameLst>
                                          <p:attrName>style.visibility</p:attrName>
                                        </p:attrNameLst>
                                      </p:cBhvr>
                                      <p:to>
                                        <p:strVal val="visible"/>
                                      </p:to>
                                    </p:set>
                                    <p:anim calcmode="lin" valueType="num">
                                      <p:cBhvr>
                                        <p:cTn id="13" dur="500" fill="hold"/>
                                        <p:tgtEl>
                                          <p:spTgt spid="434"/>
                                        </p:tgtEl>
                                        <p:attrNameLst>
                                          <p:attrName>ppt_w</p:attrName>
                                        </p:attrNameLst>
                                      </p:cBhvr>
                                      <p:tavLst>
                                        <p:tav tm="0">
                                          <p:val>
                                            <p:fltVal val="0"/>
                                          </p:val>
                                        </p:tav>
                                        <p:tav tm="100000">
                                          <p:val>
                                            <p:strVal val="#ppt_w"/>
                                          </p:val>
                                        </p:tav>
                                      </p:tavLst>
                                    </p:anim>
                                    <p:anim calcmode="lin" valueType="num">
                                      <p:cBhvr>
                                        <p:cTn id="14" dur="500" fill="hold"/>
                                        <p:tgtEl>
                                          <p:spTgt spid="434"/>
                                        </p:tgtEl>
                                        <p:attrNameLst>
                                          <p:attrName>ppt_h</p:attrName>
                                        </p:attrNameLst>
                                      </p:cBhvr>
                                      <p:tavLst>
                                        <p:tav tm="0">
                                          <p:val>
                                            <p:fltVal val="0"/>
                                          </p:val>
                                        </p:tav>
                                        <p:tav tm="100000">
                                          <p:val>
                                            <p:strVal val="#ppt_h"/>
                                          </p:val>
                                        </p:tav>
                                      </p:tavLst>
                                    </p:anim>
                                  </p:childTnLst>
                                </p:cTn>
                              </p:par>
                            </p:childTnLst>
                          </p:cTn>
                        </p:par>
                        <p:par>
                          <p:cTn id="15" fill="hold">
                            <p:stCondLst>
                              <p:cond delay="500"/>
                            </p:stCondLst>
                            <p:childTnLst>
                              <p:par>
                                <p:cTn id="16" presetClass="entr" nodeType="afterEffect" presetSubtype="16" presetID="23" grpId="3" fill="hold">
                                  <p:stCondLst>
                                    <p:cond delay="0"/>
                                  </p:stCondLst>
                                  <p:iterate type="el" backwards="0">
                                    <p:tmAbs val="0"/>
                                  </p:iterate>
                                  <p:childTnLst>
                                    <p:set>
                                      <p:cBhvr>
                                        <p:cTn id="17" fill="hold"/>
                                        <p:tgtEl>
                                          <p:spTgt spid="435"/>
                                        </p:tgtEl>
                                        <p:attrNameLst>
                                          <p:attrName>style.visibility</p:attrName>
                                        </p:attrNameLst>
                                      </p:cBhvr>
                                      <p:to>
                                        <p:strVal val="visible"/>
                                      </p:to>
                                    </p:set>
                                    <p:anim calcmode="lin" valueType="num">
                                      <p:cBhvr>
                                        <p:cTn id="18" dur="500" fill="hold"/>
                                        <p:tgtEl>
                                          <p:spTgt spid="435"/>
                                        </p:tgtEl>
                                        <p:attrNameLst>
                                          <p:attrName>ppt_w</p:attrName>
                                        </p:attrNameLst>
                                      </p:cBhvr>
                                      <p:tavLst>
                                        <p:tav tm="0">
                                          <p:val>
                                            <p:fltVal val="0"/>
                                          </p:val>
                                        </p:tav>
                                        <p:tav tm="100000">
                                          <p:val>
                                            <p:strVal val="#ppt_w"/>
                                          </p:val>
                                        </p:tav>
                                      </p:tavLst>
                                    </p:anim>
                                    <p:anim calcmode="lin" valueType="num">
                                      <p:cBhvr>
                                        <p:cTn id="19" dur="500" fill="hold"/>
                                        <p:tgtEl>
                                          <p:spTgt spid="435"/>
                                        </p:tgtEl>
                                        <p:attrNameLst>
                                          <p:attrName>ppt_h</p:attrName>
                                        </p:attrNameLst>
                                      </p:cBhvr>
                                      <p:tavLst>
                                        <p:tav tm="0">
                                          <p:val>
                                            <p:fltVal val="0"/>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16" presetID="23" grpId="4" fill="hold">
                                  <p:stCondLst>
                                    <p:cond delay="0"/>
                                  </p:stCondLst>
                                  <p:iterate type="el" backwards="0">
                                    <p:tmAbs val="0"/>
                                  </p:iterate>
                                  <p:childTnLst>
                                    <p:set>
                                      <p:cBhvr>
                                        <p:cTn id="23" fill="hold"/>
                                        <p:tgtEl>
                                          <p:spTgt spid="436"/>
                                        </p:tgtEl>
                                        <p:attrNameLst>
                                          <p:attrName>style.visibility</p:attrName>
                                        </p:attrNameLst>
                                      </p:cBhvr>
                                      <p:to>
                                        <p:strVal val="visible"/>
                                      </p:to>
                                    </p:set>
                                    <p:anim calcmode="lin" valueType="num">
                                      <p:cBhvr>
                                        <p:cTn id="24" dur="500" fill="hold"/>
                                        <p:tgtEl>
                                          <p:spTgt spid="436"/>
                                        </p:tgtEl>
                                        <p:attrNameLst>
                                          <p:attrName>ppt_w</p:attrName>
                                        </p:attrNameLst>
                                      </p:cBhvr>
                                      <p:tavLst>
                                        <p:tav tm="0">
                                          <p:val>
                                            <p:fltVal val="0"/>
                                          </p:val>
                                        </p:tav>
                                        <p:tav tm="100000">
                                          <p:val>
                                            <p:strVal val="#ppt_w"/>
                                          </p:val>
                                        </p:tav>
                                      </p:tavLst>
                                    </p:anim>
                                    <p:anim calcmode="lin" valueType="num">
                                      <p:cBhvr>
                                        <p:cTn id="25" dur="500" fill="hold"/>
                                        <p:tgtEl>
                                          <p:spTgt spid="43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34" grpId="2"/>
      <p:bldP build="whole" bldLvl="1" animBg="1" rev="0" advAuto="0" spid="432" grpId="1"/>
      <p:bldP build="whole" bldLvl="1" animBg="1" rev="0" advAuto="0" spid="435" grpId="3"/>
      <p:bldP build="whole" bldLvl="1" animBg="1" rev="0" advAuto="0" spid="436" grpId="4"/>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Kurs"/>
          <p:cNvSpPr txBox="1"/>
          <p:nvPr>
            <p:ph type="title"/>
          </p:nvPr>
        </p:nvSpPr>
        <p:spPr>
          <a:prstGeom prst="rect">
            <a:avLst/>
          </a:prstGeom>
        </p:spPr>
        <p:txBody>
          <a:bodyPr/>
          <a:lstStyle/>
          <a:p>
            <a:pPr/>
            <a:r>
              <a:t>Kurs</a:t>
            </a:r>
          </a:p>
        </p:txBody>
      </p:sp>
      <p:sp>
        <p:nvSpPr>
          <p:cNvPr id="160" name="Tehnički"/>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Tehnički</a:t>
            </a:r>
          </a:p>
        </p:txBody>
      </p:sp>
      <p:sp>
        <p:nvSpPr>
          <p:cNvPr id="161" name="R programsko okruženje…"/>
          <p:cNvSpPr txBox="1"/>
          <p:nvPr>
            <p:ph type="body" idx="1"/>
          </p:nvPr>
        </p:nvSpPr>
        <p:spPr>
          <a:prstGeom prst="rect">
            <a:avLst/>
          </a:prstGeom>
        </p:spPr>
        <p:txBody>
          <a:bodyPr/>
          <a:lstStyle/>
          <a:p>
            <a:pPr marL="924559" indent="-924559">
              <a:buSzPct val="100000"/>
              <a:buAutoNum type="arabicPeriod" startAt="1"/>
            </a:pPr>
            <a:r>
              <a:t>R programsko okruženje</a:t>
            </a:r>
          </a:p>
          <a:p>
            <a:pPr marL="924559" indent="-924559">
              <a:buSzPct val="100000"/>
              <a:buAutoNum type="arabicPeriod" startAt="1"/>
            </a:pPr>
            <a:r>
              <a:t>EZR</a:t>
            </a:r>
          </a:p>
          <a:p>
            <a:pPr marL="924559" indent="-924559">
              <a:buSzPct val="100000"/>
              <a:buAutoNum type="arabicPeriod" startAt="1"/>
            </a:pPr>
            <a:r>
              <a:t>Praktični deo ispita rešavanje problema</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8" name="Greške"/>
          <p:cNvSpPr txBox="1"/>
          <p:nvPr>
            <p:ph type="title"/>
          </p:nvPr>
        </p:nvSpPr>
        <p:spPr>
          <a:prstGeom prst="rect">
            <a:avLst/>
          </a:prstGeom>
        </p:spPr>
        <p:txBody>
          <a:bodyPr/>
          <a:lstStyle/>
          <a:p>
            <a:pPr/>
            <a:r>
              <a:t>Greške</a:t>
            </a:r>
          </a:p>
        </p:txBody>
      </p:sp>
      <p:sp>
        <p:nvSpPr>
          <p:cNvPr id="439" name="Unosi podataka"/>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Unosi podataka</a:t>
            </a:r>
          </a:p>
        </p:txBody>
      </p:sp>
      <p:graphicFrame>
        <p:nvGraphicFramePr>
          <p:cNvPr id="440" name="Table 1"/>
          <p:cNvGraphicFramePr/>
          <p:nvPr/>
        </p:nvGraphicFramePr>
        <p:xfrm>
          <a:off x="4017680" y="3909918"/>
          <a:ext cx="6659769" cy="5914023"/>
        </p:xfrm>
        <a:graphic xmlns:a="http://schemas.openxmlformats.org/drawingml/2006/main">
          <a:graphicData uri="http://schemas.openxmlformats.org/drawingml/2006/table">
            <a:tbl>
              <a:tblPr firstCol="1" firstRow="1" lastCol="0" lastRow="0" bandCol="0" bandRow="0" rtl="0">
                <a:tableStyleId>{33BA23B1-9221-436E-865A-0063620EA4FD}</a:tableStyleId>
              </a:tblPr>
              <a:tblGrid>
                <a:gridCol w="1671961"/>
                <a:gridCol w="4975106"/>
              </a:tblGrid>
              <a:tr h="1475330">
                <a:tc>
                  <a:txBody>
                    <a:bodyPr/>
                    <a:lstStyle/>
                    <a:p>
                      <a:pPr>
                        <a:defRPr b="0">
                          <a:solidFill>
                            <a:srgbClr val="000000"/>
                          </a:solidFill>
                        </a:defRPr>
                      </a:pPr>
                      <a:r>
                        <a:rPr b="1" sz="4000">
                          <a:solidFill>
                            <a:srgbClr val="FFFFFF"/>
                          </a:solidFill>
                        </a:rPr>
                        <a:t>id</a:t>
                      </a:r>
                    </a:p>
                  </a:txBody>
                  <a:tcPr marL="50800" marR="50800" marT="50800" marB="50800" anchor="ctr" anchorCtr="0" horzOverflow="overflow"/>
                </a:tc>
                <a:tc>
                  <a:txBody>
                    <a:bodyPr/>
                    <a:lstStyle/>
                    <a:p>
                      <a:pPr>
                        <a:defRPr b="0">
                          <a:solidFill>
                            <a:srgbClr val="000000"/>
                          </a:solidFill>
                        </a:defRPr>
                      </a:pPr>
                      <a:r>
                        <a:rPr b="1" sz="4000">
                          <a:solidFill>
                            <a:srgbClr val="FFFFFF"/>
                          </a:solidFill>
                        </a:rPr>
                        <a:t>sbp_skrining</a:t>
                      </a:r>
                    </a:p>
                  </a:txBody>
                  <a:tcPr marL="50800" marR="50800" marT="50800" marB="50800" anchor="ctr" anchorCtr="0" horzOverflow="overflow"/>
                </a:tc>
              </a:tr>
              <a:tr h="1475330">
                <a:tc>
                  <a:txBody>
                    <a:bodyPr/>
                    <a:lstStyle/>
                    <a:p>
                      <a:pPr>
                        <a:defRPr b="0">
                          <a:solidFill>
                            <a:srgbClr val="000000"/>
                          </a:solidFill>
                        </a:defRPr>
                      </a:pPr>
                      <a:r>
                        <a:rPr b="1" sz="4000">
                          <a:solidFill>
                            <a:srgbClr val="FFFFFF"/>
                          </a:solidFill>
                        </a:rPr>
                        <a:t>1</a:t>
                      </a:r>
                    </a:p>
                  </a:txBody>
                  <a:tcPr marL="50800" marR="50800" marT="50800" marB="50800" anchor="ctr" anchorCtr="0" horzOverflow="overflow"/>
                </a:tc>
                <a:tc>
                  <a:txBody>
                    <a:bodyPr/>
                    <a:lstStyle/>
                    <a:p>
                      <a:pPr/>
                      <a:r>
                        <a:rPr sz="4000"/>
                        <a:t>120/80 mmHg</a:t>
                      </a:r>
                    </a:p>
                  </a:txBody>
                  <a:tcPr marL="50800" marR="50800" marT="50800" marB="50800" anchor="ctr" anchorCtr="0" horzOverflow="overflow">
                    <a:lnR w="12700">
                      <a:solidFill>
                        <a:srgbClr val="A6AAA9"/>
                      </a:solidFill>
                      <a:miter lim="400000"/>
                    </a:lnR>
                  </a:tcPr>
                </a:tc>
              </a:tr>
              <a:tr h="1475330">
                <a:tc>
                  <a:txBody>
                    <a:bodyPr/>
                    <a:lstStyle/>
                    <a:p>
                      <a:pPr>
                        <a:defRPr b="0">
                          <a:solidFill>
                            <a:srgbClr val="000000"/>
                          </a:solidFill>
                        </a:defRPr>
                      </a:pPr>
                      <a:r>
                        <a:rPr b="1" sz="4000">
                          <a:solidFill>
                            <a:srgbClr val="FFFFFF"/>
                          </a:solidFill>
                        </a:rPr>
                        <a:t>2</a:t>
                      </a:r>
                    </a:p>
                  </a:txBody>
                  <a:tcPr marL="50800" marR="50800" marT="50800" marB="50800" anchor="ctr" anchorCtr="0" horzOverflow="overflow"/>
                </a:tc>
                <a:tc>
                  <a:txBody>
                    <a:bodyPr/>
                    <a:lstStyle/>
                    <a:p>
                      <a:pPr/>
                      <a:r>
                        <a:rPr sz="4000"/>
                        <a:t>135/90 mmHg</a:t>
                      </a:r>
                    </a:p>
                  </a:txBody>
                  <a:tcPr marL="50800" marR="50800" marT="50800" marB="50800" anchor="ctr" anchorCtr="0" horzOverflow="overflow">
                    <a:lnR w="12700">
                      <a:solidFill>
                        <a:srgbClr val="A6AAA9"/>
                      </a:solidFill>
                      <a:miter lim="400000"/>
                    </a:lnR>
                  </a:tcPr>
                </a:tc>
              </a:tr>
              <a:tr h="1475330">
                <a:tc>
                  <a:txBody>
                    <a:bodyPr/>
                    <a:lstStyle/>
                    <a:p>
                      <a:pPr>
                        <a:defRPr b="0">
                          <a:solidFill>
                            <a:srgbClr val="000000"/>
                          </a:solidFill>
                        </a:defRPr>
                      </a:pPr>
                      <a:r>
                        <a:rPr b="1" sz="4000">
                          <a:solidFill>
                            <a:srgbClr val="FFFFFF"/>
                          </a:solidFill>
                        </a:rPr>
                        <a:t>3</a:t>
                      </a:r>
                    </a:p>
                  </a:txBody>
                  <a:tcPr marL="50800" marR="50800" marT="50800" marB="50800" anchor="ctr" anchorCtr="0" horzOverflow="overflow">
                    <a:lnB w="12700">
                      <a:solidFill>
                        <a:srgbClr val="A6AAA9"/>
                      </a:solidFill>
                      <a:miter lim="400000"/>
                    </a:lnB>
                  </a:tcPr>
                </a:tc>
                <a:tc>
                  <a:txBody>
                    <a:bodyPr/>
                    <a:lstStyle/>
                    <a:p>
                      <a:pPr/>
                      <a:r>
                        <a:rPr sz="4000"/>
                        <a:t>145/70 mmHg</a:t>
                      </a:r>
                    </a:p>
                  </a:txBody>
                  <a:tcPr marL="50800" marR="50800" marT="50800" marB="50800" anchor="ctr" anchorCtr="0" horzOverflow="overflow">
                    <a:lnR w="12700">
                      <a:solidFill>
                        <a:srgbClr val="A6AAA9"/>
                      </a:solidFill>
                      <a:miter lim="400000"/>
                    </a:lnR>
                    <a:lnB w="12700">
                      <a:solidFill>
                        <a:srgbClr val="A6AAA9"/>
                      </a:solidFill>
                      <a:miter lim="400000"/>
                    </a:lnB>
                  </a:tcPr>
                </a:tc>
              </a:tr>
            </a:tbl>
          </a:graphicData>
        </a:graphic>
      </p:graphicFrame>
      <p:graphicFrame>
        <p:nvGraphicFramePr>
          <p:cNvPr id="441" name="Table 1-1"/>
          <p:cNvGraphicFramePr/>
          <p:nvPr/>
        </p:nvGraphicFramePr>
        <p:xfrm>
          <a:off x="12518247" y="3918848"/>
          <a:ext cx="8308071" cy="5896163"/>
        </p:xfrm>
        <a:graphic xmlns:a="http://schemas.openxmlformats.org/drawingml/2006/main">
          <a:graphicData uri="http://schemas.openxmlformats.org/drawingml/2006/table">
            <a:tbl>
              <a:tblPr firstCol="1" firstRow="1" lastCol="0" lastRow="0" bandCol="0" bandRow="0" rtl="0">
                <a:tableStyleId>{EEE7283C-3CF3-47DC-8721-378D4A62B228}</a:tableStyleId>
              </a:tblPr>
              <a:tblGrid>
                <a:gridCol w="940712"/>
                <a:gridCol w="1596359"/>
                <a:gridCol w="1254282"/>
                <a:gridCol w="4504015"/>
              </a:tblGrid>
              <a:tr h="1470128">
                <a:tc>
                  <a:txBody>
                    <a:bodyPr/>
                    <a:lstStyle/>
                    <a:p>
                      <a:pPr/>
                      <a:r>
                        <a:rPr sz="4400">
                          <a:sym typeface="Helvetica Neue Medium"/>
                        </a:rPr>
                        <a:t>id</a:t>
                      </a:r>
                    </a:p>
                  </a:txBody>
                  <a:tcPr marL="50800" marR="50800" marT="50800" marB="50800" anchor="ctr" anchorCtr="0" horzOverflow="overflow"/>
                </a:tc>
                <a:tc>
                  <a:txBody>
                    <a:bodyPr/>
                    <a:lstStyle/>
                    <a:p>
                      <a:pPr/>
                      <a:r>
                        <a:rPr sz="4400">
                          <a:sym typeface="Helvetica Neue Medium"/>
                        </a:rPr>
                        <a:t>sp</a:t>
                      </a:r>
                    </a:p>
                  </a:txBody>
                  <a:tcPr marL="50800" marR="50800" marT="50800" marB="50800" anchor="ctr" anchorCtr="0" horzOverflow="overflow"/>
                </a:tc>
                <a:tc>
                  <a:txBody>
                    <a:bodyPr/>
                    <a:lstStyle/>
                    <a:p>
                      <a:pPr/>
                      <a:r>
                        <a:rPr sz="4400">
                          <a:sym typeface="Helvetica Neue Medium"/>
                        </a:rPr>
                        <a:t>dp</a:t>
                      </a:r>
                    </a:p>
                  </a:txBody>
                  <a:tcPr marL="50800" marR="50800" marT="50800" marB="50800" anchor="ctr" anchorCtr="0" horzOverflow="overflow"/>
                </a:tc>
                <a:tc>
                  <a:txBody>
                    <a:bodyPr/>
                    <a:lstStyle/>
                    <a:p>
                      <a:pPr/>
                      <a:r>
                        <a:rPr sz="4400">
                          <a:sym typeface="Helvetica Neue Medium"/>
                        </a:rPr>
                        <a:t>intervencija</a:t>
                      </a:r>
                    </a:p>
                  </a:txBody>
                  <a:tcPr marL="50800" marR="50800" marT="50800" marB="50800" anchor="ctr" anchorCtr="0" horzOverflow="overflow"/>
                </a:tc>
              </a:tr>
              <a:tr h="1471111">
                <a:tc>
                  <a:txBody>
                    <a:bodyPr/>
                    <a:lstStyle/>
                    <a:p>
                      <a:pPr/>
                      <a:r>
                        <a:rPr sz="4400">
                          <a:sym typeface="Helvetica Neue Medium"/>
                        </a:rPr>
                        <a:t>1</a:t>
                      </a:r>
                    </a:p>
                  </a:txBody>
                  <a:tcPr marL="50800" marR="50800" marT="50800" marB="50800" anchor="ctr" anchorCtr="0" horzOverflow="overflow"/>
                </a:tc>
                <a:tc>
                  <a:txBody>
                    <a:bodyPr/>
                    <a:lstStyle/>
                    <a:p>
                      <a:pPr/>
                      <a:r>
                        <a:rPr sz="4400"/>
                        <a:t>120</a:t>
                      </a:r>
                    </a:p>
                  </a:txBody>
                  <a:tcPr marL="50800" marR="50800" marT="50800" marB="50800" anchor="ctr" anchorCtr="0" horzOverflow="overflow"/>
                </a:tc>
                <a:tc>
                  <a:txBody>
                    <a:bodyPr/>
                    <a:lstStyle/>
                    <a:p>
                      <a:pPr/>
                      <a:r>
                        <a:rPr sz="4400"/>
                        <a:t>80</a:t>
                      </a:r>
                    </a:p>
                  </a:txBody>
                  <a:tcPr marL="50800" marR="50800" marT="50800" marB="50800" anchor="ctr" anchorCtr="0" horzOverflow="overflow"/>
                </a:tc>
                <a:tc>
                  <a:txBody>
                    <a:bodyPr/>
                    <a:lstStyle/>
                    <a:p>
                      <a:pPr/>
                      <a:r>
                        <a:rPr sz="4400"/>
                        <a:t>skrining</a:t>
                      </a:r>
                    </a:p>
                  </a:txBody>
                  <a:tcPr marL="50800" marR="50800" marT="50800" marB="50800" anchor="ctr" anchorCtr="0" horzOverflow="overflow">
                    <a:lnR w="12700">
                      <a:solidFill>
                        <a:srgbClr val="4D4D4D"/>
                      </a:solidFill>
                      <a:miter lim="400000"/>
                    </a:lnR>
                  </a:tcPr>
                </a:tc>
              </a:tr>
              <a:tr h="1471111">
                <a:tc>
                  <a:txBody>
                    <a:bodyPr/>
                    <a:lstStyle/>
                    <a:p>
                      <a:pPr/>
                      <a:r>
                        <a:rPr sz="4400">
                          <a:sym typeface="Helvetica Neue Medium"/>
                        </a:rPr>
                        <a:t>2</a:t>
                      </a:r>
                    </a:p>
                  </a:txBody>
                  <a:tcPr marL="50800" marR="50800" marT="50800" marB="50800" anchor="ctr" anchorCtr="0" horzOverflow="overflow"/>
                </a:tc>
                <a:tc>
                  <a:txBody>
                    <a:bodyPr/>
                    <a:lstStyle/>
                    <a:p>
                      <a:pPr/>
                      <a:r>
                        <a:rPr sz="4400"/>
                        <a:t>135</a:t>
                      </a:r>
                    </a:p>
                  </a:txBody>
                  <a:tcPr marL="50800" marR="50800" marT="50800" marB="50800" anchor="ctr" anchorCtr="0" horzOverflow="overflow"/>
                </a:tc>
                <a:tc>
                  <a:txBody>
                    <a:bodyPr/>
                    <a:lstStyle/>
                    <a:p>
                      <a:pPr/>
                      <a:r>
                        <a:rPr sz="4400"/>
                        <a:t>90</a:t>
                      </a:r>
                    </a:p>
                  </a:txBody>
                  <a:tcPr marL="50800" marR="50800" marT="50800" marB="50800" anchor="ctr" anchorCtr="0" horzOverflow="overflow"/>
                </a:tc>
                <a:tc>
                  <a:txBody>
                    <a:bodyPr/>
                    <a:lstStyle/>
                    <a:p>
                      <a:pPr/>
                      <a:r>
                        <a:rPr sz="4400"/>
                        <a:t>skrining</a:t>
                      </a:r>
                    </a:p>
                  </a:txBody>
                  <a:tcPr marL="50800" marR="50800" marT="50800" marB="50800" anchor="ctr" anchorCtr="0" horzOverflow="overflow">
                    <a:lnR w="12700">
                      <a:solidFill>
                        <a:srgbClr val="4D4D4D"/>
                      </a:solidFill>
                      <a:miter lim="400000"/>
                    </a:lnR>
                  </a:tcPr>
                </a:tc>
              </a:tr>
              <a:tr h="1471111">
                <a:tc>
                  <a:txBody>
                    <a:bodyPr/>
                    <a:lstStyle/>
                    <a:p>
                      <a:pPr/>
                      <a:r>
                        <a:rPr sz="4400">
                          <a:sym typeface="Helvetica Neue Medium"/>
                        </a:rPr>
                        <a:t>3</a:t>
                      </a:r>
                    </a:p>
                  </a:txBody>
                  <a:tcPr marL="50800" marR="50800" marT="50800" marB="50800" anchor="ctr" anchorCtr="0" horzOverflow="overflow">
                    <a:lnB w="12700">
                      <a:solidFill>
                        <a:srgbClr val="4D4D4D"/>
                      </a:solidFill>
                      <a:miter lim="400000"/>
                    </a:lnB>
                  </a:tcPr>
                </a:tc>
                <a:tc>
                  <a:txBody>
                    <a:bodyPr/>
                    <a:lstStyle/>
                    <a:p>
                      <a:pPr/>
                      <a:r>
                        <a:rPr sz="4400"/>
                        <a:t>145</a:t>
                      </a:r>
                    </a:p>
                  </a:txBody>
                  <a:tcPr marL="50800" marR="50800" marT="50800" marB="50800" anchor="ctr" anchorCtr="0" horzOverflow="overflow">
                    <a:lnB w="12700">
                      <a:solidFill>
                        <a:srgbClr val="4D4D4D"/>
                      </a:solidFill>
                      <a:miter lim="400000"/>
                    </a:lnB>
                  </a:tcPr>
                </a:tc>
                <a:tc>
                  <a:txBody>
                    <a:bodyPr/>
                    <a:lstStyle/>
                    <a:p>
                      <a:pPr/>
                      <a:r>
                        <a:rPr sz="4400"/>
                        <a:t>70</a:t>
                      </a:r>
                    </a:p>
                  </a:txBody>
                  <a:tcPr marL="50800" marR="50800" marT="50800" marB="50800" anchor="ctr" anchorCtr="0" horzOverflow="overflow">
                    <a:lnB w="12700">
                      <a:solidFill>
                        <a:srgbClr val="4D4D4D"/>
                      </a:solidFill>
                      <a:miter lim="400000"/>
                    </a:lnB>
                  </a:tcPr>
                </a:tc>
                <a:tc>
                  <a:txBody>
                    <a:bodyPr/>
                    <a:lstStyle/>
                    <a:p>
                      <a:pPr/>
                      <a:r>
                        <a:rPr sz="4400"/>
                        <a:t>skrining</a:t>
                      </a:r>
                    </a:p>
                  </a:txBody>
                  <a:tcPr marL="50800" marR="50800" marT="50800" marB="50800" anchor="ctr" anchorCtr="0" horzOverflow="overflow">
                    <a:lnR w="12700">
                      <a:solidFill>
                        <a:srgbClr val="4D4D4D"/>
                      </a:solidFill>
                      <a:miter lim="400000"/>
                    </a:lnR>
                    <a:lnB w="12700">
                      <a:solidFill>
                        <a:srgbClr val="4D4D4D"/>
                      </a:solidFill>
                      <a:miter lim="400000"/>
                    </a:lnB>
                  </a:tcPr>
                </a:tc>
              </a:tr>
            </a:tbl>
          </a:graphicData>
        </a:graphic>
      </p:graphicFrame>
      <p:sp>
        <p:nvSpPr>
          <p:cNvPr id="442" name="Line"/>
          <p:cNvSpPr/>
          <p:nvPr/>
        </p:nvSpPr>
        <p:spPr>
          <a:xfrm>
            <a:off x="10759738" y="6858000"/>
            <a:ext cx="1658361" cy="0"/>
          </a:xfrm>
          <a:prstGeom prst="line">
            <a:avLst/>
          </a:prstGeom>
          <a:ln w="177800">
            <a:solidFill>
              <a:srgbClr val="000000"/>
            </a:solidFill>
            <a:miter lim="400000"/>
            <a:tailEnd type="triangle"/>
          </a:ln>
        </p:spPr>
        <p:txBody>
          <a:bodyPr lIns="71437" tIns="71437" rIns="71437" bIns="71437" anchor="ctr"/>
          <a:lstStyle/>
          <a:p>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442"/>
                                        </p:tgtEl>
                                        <p:attrNameLst>
                                          <p:attrName>style.visibility</p:attrName>
                                        </p:attrNameLst>
                                      </p:cBhvr>
                                      <p:to>
                                        <p:strVal val="visible"/>
                                      </p:to>
                                    </p:set>
                                    <p:anim calcmode="lin" valueType="num">
                                      <p:cBhvr>
                                        <p:cTn id="7" dur="500" fill="hold"/>
                                        <p:tgtEl>
                                          <p:spTgt spid="442"/>
                                        </p:tgtEl>
                                        <p:attrNameLst>
                                          <p:attrName>ppt_w</p:attrName>
                                        </p:attrNameLst>
                                      </p:cBhvr>
                                      <p:tavLst>
                                        <p:tav tm="0">
                                          <p:val>
                                            <p:fltVal val="0"/>
                                          </p:val>
                                        </p:tav>
                                        <p:tav tm="100000">
                                          <p:val>
                                            <p:strVal val="#ppt_w"/>
                                          </p:val>
                                        </p:tav>
                                      </p:tavLst>
                                    </p:anim>
                                    <p:anim calcmode="lin" valueType="num">
                                      <p:cBhvr>
                                        <p:cTn id="8" dur="500" fill="hold"/>
                                        <p:tgtEl>
                                          <p:spTgt spid="442"/>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441"/>
                                        </p:tgtEl>
                                        <p:attrNameLst>
                                          <p:attrName>style.visibility</p:attrName>
                                        </p:attrNameLst>
                                      </p:cBhvr>
                                      <p:to>
                                        <p:strVal val="visible"/>
                                      </p:to>
                                    </p:set>
                                    <p:anim calcmode="lin" valueType="num">
                                      <p:cBhvr>
                                        <p:cTn id="12" dur="500" fill="hold"/>
                                        <p:tgtEl>
                                          <p:spTgt spid="441"/>
                                        </p:tgtEl>
                                        <p:attrNameLst>
                                          <p:attrName>ppt_w</p:attrName>
                                        </p:attrNameLst>
                                      </p:cBhvr>
                                      <p:tavLst>
                                        <p:tav tm="0">
                                          <p:val>
                                            <p:fltVal val="0"/>
                                          </p:val>
                                        </p:tav>
                                        <p:tav tm="100000">
                                          <p:val>
                                            <p:strVal val="#ppt_w"/>
                                          </p:val>
                                        </p:tav>
                                      </p:tavLst>
                                    </p:anim>
                                    <p:anim calcmode="lin" valueType="num">
                                      <p:cBhvr>
                                        <p:cTn id="13" dur="500" fill="hold"/>
                                        <p:tgtEl>
                                          <p:spTgt spid="441"/>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42" grpId="1"/>
      <p:bldP build="whole" bldLvl="1" animBg="1" rev="0" advAuto="0" spid="441" grpId="2"/>
    </p:bld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4" name="Greške"/>
          <p:cNvSpPr txBox="1"/>
          <p:nvPr>
            <p:ph type="title"/>
          </p:nvPr>
        </p:nvSpPr>
        <p:spPr>
          <a:prstGeom prst="rect">
            <a:avLst/>
          </a:prstGeom>
        </p:spPr>
        <p:txBody>
          <a:bodyPr/>
          <a:lstStyle/>
          <a:p>
            <a:pPr/>
            <a:r>
              <a:t>Greške</a:t>
            </a:r>
          </a:p>
        </p:txBody>
      </p:sp>
      <p:sp>
        <p:nvSpPr>
          <p:cNvPr id="445" name="Unosi podataka"/>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Unosi podataka</a:t>
            </a:r>
          </a:p>
        </p:txBody>
      </p:sp>
      <p:graphicFrame>
        <p:nvGraphicFramePr>
          <p:cNvPr id="446" name="Table 1-2"/>
          <p:cNvGraphicFramePr/>
          <p:nvPr/>
        </p:nvGraphicFramePr>
        <p:xfrm>
          <a:off x="3859084" y="5427174"/>
          <a:ext cx="7640479" cy="4204412"/>
        </p:xfrm>
        <a:graphic xmlns:a="http://schemas.openxmlformats.org/drawingml/2006/main">
          <a:graphicData uri="http://schemas.openxmlformats.org/drawingml/2006/table">
            <a:tbl>
              <a:tblPr firstCol="1" firstRow="1" lastCol="0" lastRow="0" bandCol="0" bandRow="0" rtl="0">
                <a:tableStyleId>{33BA23B1-9221-436E-865A-0063620EA4FD}</a:tableStyleId>
              </a:tblPr>
              <a:tblGrid>
                <a:gridCol w="1097329"/>
                <a:gridCol w="3265224"/>
                <a:gridCol w="3265224"/>
              </a:tblGrid>
              <a:tr h="1047927">
                <a:tc>
                  <a:txBody>
                    <a:bodyPr/>
                    <a:lstStyle/>
                    <a:p>
                      <a:pPr>
                        <a:defRPr b="0">
                          <a:solidFill>
                            <a:srgbClr val="000000"/>
                          </a:solidFill>
                        </a:defRPr>
                      </a:pPr>
                      <a:r>
                        <a:rPr b="1" sz="3800">
                          <a:solidFill>
                            <a:srgbClr val="FFFFFF"/>
                          </a:solidFill>
                        </a:rPr>
                        <a:t>id</a:t>
                      </a:r>
                    </a:p>
                  </a:txBody>
                  <a:tcPr marL="50800" marR="50800" marT="50800" marB="50800" anchor="ctr" anchorCtr="0" horzOverflow="overflow"/>
                </a:tc>
                <a:tc>
                  <a:txBody>
                    <a:bodyPr/>
                    <a:lstStyle/>
                    <a:p>
                      <a:pPr>
                        <a:defRPr b="0">
                          <a:solidFill>
                            <a:srgbClr val="000000"/>
                          </a:solidFill>
                        </a:defRPr>
                      </a:pPr>
                      <a:r>
                        <a:rPr b="1" sz="3800">
                          <a:solidFill>
                            <a:srgbClr val="FFFFFF"/>
                          </a:solidFill>
                        </a:rPr>
                        <a:t>sbp_1</a:t>
                      </a:r>
                    </a:p>
                  </a:txBody>
                  <a:tcPr marL="50800" marR="50800" marT="50800" marB="50800" anchor="ctr" anchorCtr="0" horzOverflow="overflow"/>
                </a:tc>
                <a:tc>
                  <a:txBody>
                    <a:bodyPr/>
                    <a:lstStyle/>
                    <a:p>
                      <a:pPr>
                        <a:defRPr b="0">
                          <a:solidFill>
                            <a:srgbClr val="000000"/>
                          </a:solidFill>
                        </a:defRPr>
                      </a:pPr>
                      <a:r>
                        <a:rPr b="1" sz="3800">
                          <a:solidFill>
                            <a:srgbClr val="FFFFFF"/>
                          </a:solidFill>
                        </a:rPr>
                        <a:t>sbp_2</a:t>
                      </a:r>
                    </a:p>
                  </a:txBody>
                  <a:tcPr marL="50800" marR="50800" marT="50800" marB="50800" anchor="ctr" anchorCtr="0" horzOverflow="overflow"/>
                </a:tc>
              </a:tr>
              <a:tr h="1047927">
                <a:tc>
                  <a:txBody>
                    <a:bodyPr/>
                    <a:lstStyle/>
                    <a:p>
                      <a:pPr>
                        <a:defRPr b="0">
                          <a:solidFill>
                            <a:srgbClr val="000000"/>
                          </a:solidFill>
                        </a:defRPr>
                      </a:pPr>
                      <a:r>
                        <a:rPr b="1" sz="3800">
                          <a:solidFill>
                            <a:srgbClr val="FFFFFF"/>
                          </a:solidFill>
                        </a:rPr>
                        <a:t>1</a:t>
                      </a:r>
                    </a:p>
                  </a:txBody>
                  <a:tcPr marL="50800" marR="50800" marT="50800" marB="50800" anchor="ctr" anchorCtr="0" horzOverflow="overflow"/>
                </a:tc>
                <a:tc>
                  <a:txBody>
                    <a:bodyPr/>
                    <a:lstStyle/>
                    <a:p>
                      <a:pPr/>
                      <a:r>
                        <a:rPr sz="3800"/>
                        <a:t>120</a:t>
                      </a:r>
                    </a:p>
                  </a:txBody>
                  <a:tcPr marL="50800" marR="50800" marT="50800" marB="50800" anchor="ctr" anchorCtr="0" horzOverflow="overflow"/>
                </a:tc>
                <a:tc>
                  <a:txBody>
                    <a:bodyPr/>
                    <a:lstStyle/>
                    <a:p>
                      <a:pPr/>
                      <a:r>
                        <a:rPr sz="3800"/>
                        <a:t>130</a:t>
                      </a:r>
                    </a:p>
                  </a:txBody>
                  <a:tcPr marL="50800" marR="50800" marT="50800" marB="50800" anchor="ctr" anchorCtr="0" horzOverflow="overflow">
                    <a:lnR w="12700">
                      <a:solidFill>
                        <a:srgbClr val="A6AAA9"/>
                      </a:solidFill>
                      <a:miter lim="400000"/>
                    </a:lnR>
                  </a:tcPr>
                </a:tc>
              </a:tr>
              <a:tr h="1047927">
                <a:tc>
                  <a:txBody>
                    <a:bodyPr/>
                    <a:lstStyle/>
                    <a:p>
                      <a:pPr>
                        <a:defRPr b="0">
                          <a:solidFill>
                            <a:srgbClr val="000000"/>
                          </a:solidFill>
                        </a:defRPr>
                      </a:pPr>
                      <a:r>
                        <a:rPr b="1" sz="3800">
                          <a:solidFill>
                            <a:srgbClr val="FFFFFF"/>
                          </a:solidFill>
                        </a:rPr>
                        <a:t>2</a:t>
                      </a:r>
                    </a:p>
                  </a:txBody>
                  <a:tcPr marL="50800" marR="50800" marT="50800" marB="50800" anchor="ctr" anchorCtr="0" horzOverflow="overflow"/>
                </a:tc>
                <a:tc>
                  <a:txBody>
                    <a:bodyPr/>
                    <a:lstStyle/>
                    <a:p>
                      <a:pPr/>
                      <a:r>
                        <a:rPr sz="3800"/>
                        <a:t>135</a:t>
                      </a:r>
                    </a:p>
                  </a:txBody>
                  <a:tcPr marL="50800" marR="50800" marT="50800" marB="50800" anchor="ctr" anchorCtr="0" horzOverflow="overflow"/>
                </a:tc>
                <a:tc>
                  <a:txBody>
                    <a:bodyPr/>
                    <a:lstStyle/>
                    <a:p>
                      <a:pPr/>
                      <a:r>
                        <a:rPr sz="3800"/>
                        <a:t>120</a:t>
                      </a:r>
                    </a:p>
                  </a:txBody>
                  <a:tcPr marL="50800" marR="50800" marT="50800" marB="50800" anchor="ctr" anchorCtr="0" horzOverflow="overflow">
                    <a:lnR w="12700">
                      <a:solidFill>
                        <a:srgbClr val="A6AAA9"/>
                      </a:solidFill>
                      <a:miter lim="400000"/>
                    </a:lnR>
                  </a:tcPr>
                </a:tc>
              </a:tr>
              <a:tr h="1047927">
                <a:tc>
                  <a:txBody>
                    <a:bodyPr/>
                    <a:lstStyle/>
                    <a:p>
                      <a:pPr>
                        <a:defRPr b="0">
                          <a:solidFill>
                            <a:srgbClr val="000000"/>
                          </a:solidFill>
                        </a:defRPr>
                      </a:pPr>
                      <a:r>
                        <a:rPr b="1" sz="3800">
                          <a:solidFill>
                            <a:srgbClr val="FFFFFF"/>
                          </a:solidFill>
                        </a:rPr>
                        <a:t>3</a:t>
                      </a:r>
                    </a:p>
                  </a:txBody>
                  <a:tcPr marL="50800" marR="50800" marT="50800" marB="50800" anchor="ctr" anchorCtr="0" horzOverflow="overflow">
                    <a:lnB w="12700">
                      <a:solidFill>
                        <a:srgbClr val="A6AAA9"/>
                      </a:solidFill>
                      <a:miter lim="400000"/>
                    </a:lnB>
                  </a:tcPr>
                </a:tc>
                <a:tc>
                  <a:txBody>
                    <a:bodyPr/>
                    <a:lstStyle/>
                    <a:p>
                      <a:pPr/>
                      <a:r>
                        <a:rPr sz="3800"/>
                        <a:t>145</a:t>
                      </a:r>
                    </a:p>
                  </a:txBody>
                  <a:tcPr marL="50800" marR="50800" marT="50800" marB="50800" anchor="ctr" anchorCtr="0" horzOverflow="overflow">
                    <a:lnB w="12700">
                      <a:solidFill>
                        <a:srgbClr val="A6AAA9"/>
                      </a:solidFill>
                      <a:miter lim="400000"/>
                    </a:lnB>
                  </a:tcPr>
                </a:tc>
                <a:tc>
                  <a:txBody>
                    <a:bodyPr/>
                    <a:lstStyle/>
                    <a:p>
                      <a:pPr/>
                      <a:r>
                        <a:rPr sz="3800"/>
                        <a:t>180</a:t>
                      </a:r>
                    </a:p>
                  </a:txBody>
                  <a:tcPr marL="50800" marR="50800" marT="50800" marB="50800" anchor="ctr" anchorCtr="0" horzOverflow="overflow">
                    <a:lnR w="12700">
                      <a:solidFill>
                        <a:srgbClr val="A6AAA9"/>
                      </a:solidFill>
                      <a:miter lim="400000"/>
                    </a:lnR>
                    <a:lnB w="12700">
                      <a:solidFill>
                        <a:srgbClr val="A6AAA9"/>
                      </a:solidFill>
                      <a:miter lim="400000"/>
                    </a:lnB>
                  </a:tcPr>
                </a:tc>
              </a:tr>
            </a:tbl>
          </a:graphicData>
        </a:graphic>
      </p:graphicFrame>
      <p:graphicFrame>
        <p:nvGraphicFramePr>
          <p:cNvPr id="447" name="Table 1-2-1"/>
          <p:cNvGraphicFramePr/>
          <p:nvPr/>
        </p:nvGraphicFramePr>
        <p:xfrm>
          <a:off x="13385311" y="4269414"/>
          <a:ext cx="7522018" cy="6519932"/>
        </p:xfrm>
        <a:graphic xmlns:a="http://schemas.openxmlformats.org/drawingml/2006/main">
          <a:graphicData uri="http://schemas.openxmlformats.org/drawingml/2006/table">
            <a:tbl>
              <a:tblPr firstCol="1" firstRow="1" lastCol="0" lastRow="0" bandCol="0" bandRow="0" rtl="0">
                <a:tableStyleId>{EEE7283C-3CF3-47DC-8721-378D4A62B228}</a:tableStyleId>
              </a:tblPr>
              <a:tblGrid>
                <a:gridCol w="1080287"/>
                <a:gridCol w="3214514"/>
                <a:gridCol w="3214514"/>
              </a:tblGrid>
              <a:tr h="929604">
                <a:tc>
                  <a:txBody>
                    <a:bodyPr/>
                    <a:lstStyle/>
                    <a:p>
                      <a:pPr/>
                      <a:r>
                        <a:rPr sz="4200">
                          <a:sym typeface="Helvetica Neue Medium"/>
                        </a:rPr>
                        <a:t>id</a:t>
                      </a:r>
                    </a:p>
                  </a:txBody>
                  <a:tcPr marL="50800" marR="50800" marT="50800" marB="50800" anchor="ctr" anchorCtr="0" horzOverflow="overflow"/>
                </a:tc>
                <a:tc>
                  <a:txBody>
                    <a:bodyPr/>
                    <a:lstStyle/>
                    <a:p>
                      <a:pPr/>
                      <a:r>
                        <a:rPr sz="4200">
                          <a:sym typeface="Helvetica Neue Medium"/>
                        </a:rPr>
                        <a:t>kontrola</a:t>
                      </a:r>
                    </a:p>
                  </a:txBody>
                  <a:tcPr marL="50800" marR="50800" marT="50800" marB="50800" anchor="ctr" anchorCtr="0" horzOverflow="overflow"/>
                </a:tc>
                <a:tc>
                  <a:txBody>
                    <a:bodyPr/>
                    <a:lstStyle/>
                    <a:p>
                      <a:pPr/>
                      <a:r>
                        <a:rPr sz="4200">
                          <a:sym typeface="Helvetica Neue Medium"/>
                        </a:rPr>
                        <a:t>sbp</a:t>
                      </a:r>
                    </a:p>
                  </a:txBody>
                  <a:tcPr marL="50800" marR="50800" marT="50800" marB="50800" anchor="ctr" anchorCtr="0" horzOverflow="overflow"/>
                </a:tc>
              </a:tr>
              <a:tr h="929604">
                <a:tc>
                  <a:txBody>
                    <a:bodyPr/>
                    <a:lstStyle/>
                    <a:p>
                      <a:pPr/>
                      <a:r>
                        <a:rPr sz="4200">
                          <a:sym typeface="Helvetica Neue Medium"/>
                        </a:rPr>
                        <a:t>1</a:t>
                      </a:r>
                    </a:p>
                  </a:txBody>
                  <a:tcPr marL="50800" marR="50800" marT="50800" marB="50800" anchor="ctr" anchorCtr="0" horzOverflow="overflow"/>
                </a:tc>
                <a:tc>
                  <a:txBody>
                    <a:bodyPr/>
                    <a:lstStyle/>
                    <a:p>
                      <a:pPr/>
                      <a:r>
                        <a:rPr sz="4200"/>
                        <a:t>1</a:t>
                      </a:r>
                    </a:p>
                  </a:txBody>
                  <a:tcPr marL="50800" marR="50800" marT="50800" marB="50800" anchor="ctr" anchorCtr="0" horzOverflow="overflow"/>
                </a:tc>
                <a:tc>
                  <a:txBody>
                    <a:bodyPr/>
                    <a:lstStyle/>
                    <a:p>
                      <a:pPr/>
                      <a:r>
                        <a:rPr sz="4200"/>
                        <a:t>120</a:t>
                      </a:r>
                    </a:p>
                  </a:txBody>
                  <a:tcPr marL="50800" marR="50800" marT="50800" marB="50800" anchor="ctr" anchorCtr="0" horzOverflow="overflow">
                    <a:lnR w="12700">
                      <a:solidFill>
                        <a:srgbClr val="4D4D4D"/>
                      </a:solidFill>
                      <a:miter lim="400000"/>
                    </a:lnR>
                  </a:tcPr>
                </a:tc>
              </a:tr>
              <a:tr h="929604">
                <a:tc>
                  <a:txBody>
                    <a:bodyPr/>
                    <a:lstStyle/>
                    <a:p>
                      <a:pPr/>
                      <a:r>
                        <a:rPr sz="4200">
                          <a:sym typeface="Helvetica Neue Medium"/>
                        </a:rPr>
                        <a:t>1</a:t>
                      </a:r>
                    </a:p>
                  </a:txBody>
                  <a:tcPr marL="50800" marR="50800" marT="50800" marB="50800" anchor="ctr" anchorCtr="0" horzOverflow="overflow"/>
                </a:tc>
                <a:tc>
                  <a:txBody>
                    <a:bodyPr/>
                    <a:lstStyle/>
                    <a:p>
                      <a:pPr/>
                      <a:r>
                        <a:rPr sz="4200"/>
                        <a:t>2</a:t>
                      </a:r>
                    </a:p>
                  </a:txBody>
                  <a:tcPr marL="50800" marR="50800" marT="50800" marB="50800" anchor="ctr" anchorCtr="0" horzOverflow="overflow"/>
                </a:tc>
                <a:tc>
                  <a:txBody>
                    <a:bodyPr/>
                    <a:lstStyle/>
                    <a:p>
                      <a:pPr/>
                      <a:r>
                        <a:rPr sz="4200"/>
                        <a:t>130</a:t>
                      </a:r>
                    </a:p>
                  </a:txBody>
                  <a:tcPr marL="50800" marR="50800" marT="50800" marB="50800" anchor="ctr" anchorCtr="0" horzOverflow="overflow">
                    <a:lnR w="12700">
                      <a:solidFill>
                        <a:srgbClr val="4D4D4D"/>
                      </a:solidFill>
                      <a:miter lim="400000"/>
                    </a:lnR>
                  </a:tcPr>
                </a:tc>
              </a:tr>
              <a:tr h="929604">
                <a:tc>
                  <a:txBody>
                    <a:bodyPr/>
                    <a:lstStyle/>
                    <a:p>
                      <a:pPr/>
                      <a:r>
                        <a:rPr sz="4200">
                          <a:sym typeface="Helvetica Neue Medium"/>
                        </a:rPr>
                        <a:t>2</a:t>
                      </a:r>
                    </a:p>
                  </a:txBody>
                  <a:tcPr marL="50800" marR="50800" marT="50800" marB="50800" anchor="ctr" anchorCtr="0" horzOverflow="overflow"/>
                </a:tc>
                <a:tc>
                  <a:txBody>
                    <a:bodyPr/>
                    <a:lstStyle/>
                    <a:p>
                      <a:pPr/>
                      <a:r>
                        <a:rPr sz="4200"/>
                        <a:t>1</a:t>
                      </a:r>
                    </a:p>
                  </a:txBody>
                  <a:tcPr marL="50800" marR="50800" marT="50800" marB="50800" anchor="ctr" anchorCtr="0" horzOverflow="overflow"/>
                </a:tc>
                <a:tc>
                  <a:txBody>
                    <a:bodyPr/>
                    <a:lstStyle/>
                    <a:p>
                      <a:pPr/>
                      <a:r>
                        <a:rPr sz="4200"/>
                        <a:t>135</a:t>
                      </a:r>
                    </a:p>
                  </a:txBody>
                  <a:tcPr marL="50800" marR="50800" marT="50800" marB="50800" anchor="ctr" anchorCtr="0" horzOverflow="overflow">
                    <a:lnR w="12700">
                      <a:solidFill>
                        <a:srgbClr val="4D4D4D"/>
                      </a:solidFill>
                      <a:miter lim="400000"/>
                    </a:lnR>
                  </a:tcPr>
                </a:tc>
              </a:tr>
              <a:tr h="929604">
                <a:tc>
                  <a:txBody>
                    <a:bodyPr/>
                    <a:lstStyle/>
                    <a:p>
                      <a:pPr/>
                      <a:r>
                        <a:rPr sz="4200">
                          <a:sym typeface="Helvetica Neue Medium"/>
                        </a:rPr>
                        <a:t>2</a:t>
                      </a:r>
                    </a:p>
                  </a:txBody>
                  <a:tcPr marL="50800" marR="50800" marT="50800" marB="50800" anchor="ctr" anchorCtr="0" horzOverflow="overflow"/>
                </a:tc>
                <a:tc>
                  <a:txBody>
                    <a:bodyPr/>
                    <a:lstStyle/>
                    <a:p>
                      <a:pPr/>
                      <a:r>
                        <a:rPr sz="4200"/>
                        <a:t>2</a:t>
                      </a:r>
                    </a:p>
                  </a:txBody>
                  <a:tcPr marL="50800" marR="50800" marT="50800" marB="50800" anchor="ctr" anchorCtr="0" horzOverflow="overflow"/>
                </a:tc>
                <a:tc>
                  <a:txBody>
                    <a:bodyPr/>
                    <a:lstStyle/>
                    <a:p>
                      <a:pPr/>
                      <a:r>
                        <a:rPr sz="4200"/>
                        <a:t>120</a:t>
                      </a:r>
                    </a:p>
                  </a:txBody>
                  <a:tcPr marL="50800" marR="50800" marT="50800" marB="50800" anchor="ctr" anchorCtr="0" horzOverflow="overflow">
                    <a:lnR w="12700">
                      <a:solidFill>
                        <a:srgbClr val="4D4D4D"/>
                      </a:solidFill>
                      <a:miter lim="400000"/>
                    </a:lnR>
                  </a:tcPr>
                </a:tc>
              </a:tr>
              <a:tr h="929604">
                <a:tc>
                  <a:txBody>
                    <a:bodyPr/>
                    <a:lstStyle/>
                    <a:p>
                      <a:pPr/>
                      <a:r>
                        <a:rPr sz="4200">
                          <a:sym typeface="Helvetica Neue Medium"/>
                        </a:rPr>
                        <a:t>3</a:t>
                      </a:r>
                    </a:p>
                  </a:txBody>
                  <a:tcPr marL="50800" marR="50800" marT="50800" marB="50800" anchor="ctr" anchorCtr="0" horzOverflow="overflow"/>
                </a:tc>
                <a:tc>
                  <a:txBody>
                    <a:bodyPr/>
                    <a:lstStyle/>
                    <a:p>
                      <a:pPr/>
                      <a:r>
                        <a:rPr sz="4200"/>
                        <a:t>1</a:t>
                      </a:r>
                    </a:p>
                  </a:txBody>
                  <a:tcPr marL="50800" marR="50800" marT="50800" marB="50800" anchor="ctr" anchorCtr="0" horzOverflow="overflow"/>
                </a:tc>
                <a:tc>
                  <a:txBody>
                    <a:bodyPr/>
                    <a:lstStyle/>
                    <a:p>
                      <a:pPr/>
                      <a:r>
                        <a:rPr sz="4200"/>
                        <a:t>145</a:t>
                      </a:r>
                    </a:p>
                  </a:txBody>
                  <a:tcPr marL="50800" marR="50800" marT="50800" marB="50800" anchor="ctr" anchorCtr="0" horzOverflow="overflow">
                    <a:lnR w="12700">
                      <a:solidFill>
                        <a:srgbClr val="4D4D4D"/>
                      </a:solidFill>
                      <a:miter lim="400000"/>
                    </a:lnR>
                  </a:tcPr>
                </a:tc>
              </a:tr>
              <a:tr h="929604">
                <a:tc>
                  <a:txBody>
                    <a:bodyPr/>
                    <a:lstStyle/>
                    <a:p>
                      <a:pPr/>
                      <a:r>
                        <a:rPr sz="4200">
                          <a:sym typeface="Helvetica Neue Medium"/>
                        </a:rPr>
                        <a:t>3</a:t>
                      </a:r>
                    </a:p>
                  </a:txBody>
                  <a:tcPr marL="50800" marR="50800" marT="50800" marB="50800" anchor="ctr" anchorCtr="0" horzOverflow="overflow">
                    <a:lnB w="12700">
                      <a:solidFill>
                        <a:srgbClr val="4D4D4D"/>
                      </a:solidFill>
                      <a:miter lim="400000"/>
                    </a:lnB>
                  </a:tcPr>
                </a:tc>
                <a:tc>
                  <a:txBody>
                    <a:bodyPr/>
                    <a:lstStyle/>
                    <a:p>
                      <a:pPr/>
                      <a:r>
                        <a:rPr sz="4200"/>
                        <a:t>2</a:t>
                      </a:r>
                    </a:p>
                  </a:txBody>
                  <a:tcPr marL="50800" marR="50800" marT="50800" marB="50800" anchor="ctr" anchorCtr="0" horzOverflow="overflow">
                    <a:lnB w="12700">
                      <a:solidFill>
                        <a:srgbClr val="4D4D4D"/>
                      </a:solidFill>
                      <a:miter lim="400000"/>
                    </a:lnB>
                  </a:tcPr>
                </a:tc>
                <a:tc>
                  <a:txBody>
                    <a:bodyPr/>
                    <a:lstStyle/>
                    <a:p>
                      <a:pPr/>
                      <a:r>
                        <a:rPr sz="4200"/>
                        <a:t>180</a:t>
                      </a:r>
                    </a:p>
                  </a:txBody>
                  <a:tcPr marL="50800" marR="50800" marT="50800" marB="50800" anchor="ctr" anchorCtr="0" horzOverflow="overflow">
                    <a:lnR w="12700">
                      <a:solidFill>
                        <a:srgbClr val="4D4D4D"/>
                      </a:solidFill>
                      <a:miter lim="400000"/>
                    </a:lnR>
                    <a:lnB w="12700">
                      <a:solidFill>
                        <a:srgbClr val="4D4D4D"/>
                      </a:solidFill>
                      <a:miter lim="400000"/>
                    </a:lnB>
                  </a:tcPr>
                </a:tc>
              </a:tr>
            </a:tbl>
          </a:graphicData>
        </a:graphic>
      </p:graphicFrame>
      <p:sp>
        <p:nvSpPr>
          <p:cNvPr id="448" name="Line"/>
          <p:cNvSpPr/>
          <p:nvPr/>
        </p:nvSpPr>
        <p:spPr>
          <a:xfrm>
            <a:off x="11604326" y="7520450"/>
            <a:ext cx="1658361" cy="1"/>
          </a:xfrm>
          <a:prstGeom prst="line">
            <a:avLst/>
          </a:prstGeom>
          <a:ln w="177800">
            <a:solidFill>
              <a:srgbClr val="000000"/>
            </a:solidFill>
            <a:miter lim="400000"/>
            <a:tailEnd type="triangle"/>
          </a:ln>
        </p:spPr>
        <p:txBody>
          <a:bodyPr lIns="71437" tIns="71437" rIns="71437" bIns="71437" anchor="ctr"/>
          <a:lstStyle/>
          <a:p>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448"/>
                                        </p:tgtEl>
                                        <p:attrNameLst>
                                          <p:attrName>style.visibility</p:attrName>
                                        </p:attrNameLst>
                                      </p:cBhvr>
                                      <p:to>
                                        <p:strVal val="visible"/>
                                      </p:to>
                                    </p:set>
                                    <p:anim calcmode="lin" valueType="num">
                                      <p:cBhvr>
                                        <p:cTn id="7" dur="500" fill="hold"/>
                                        <p:tgtEl>
                                          <p:spTgt spid="448"/>
                                        </p:tgtEl>
                                        <p:attrNameLst>
                                          <p:attrName>ppt_w</p:attrName>
                                        </p:attrNameLst>
                                      </p:cBhvr>
                                      <p:tavLst>
                                        <p:tav tm="0">
                                          <p:val>
                                            <p:fltVal val="0"/>
                                          </p:val>
                                        </p:tav>
                                        <p:tav tm="100000">
                                          <p:val>
                                            <p:strVal val="#ppt_w"/>
                                          </p:val>
                                        </p:tav>
                                      </p:tavLst>
                                    </p:anim>
                                    <p:anim calcmode="lin" valueType="num">
                                      <p:cBhvr>
                                        <p:cTn id="8" dur="500" fill="hold"/>
                                        <p:tgtEl>
                                          <p:spTgt spid="448"/>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Class="entr" nodeType="afterEffect" presetSubtype="16" presetID="23" grpId="2" fill="hold">
                                  <p:stCondLst>
                                    <p:cond delay="0"/>
                                  </p:stCondLst>
                                  <p:iterate type="el" backwards="0">
                                    <p:tmAbs val="0"/>
                                  </p:iterate>
                                  <p:childTnLst>
                                    <p:set>
                                      <p:cBhvr>
                                        <p:cTn id="11" fill="hold"/>
                                        <p:tgtEl>
                                          <p:spTgt spid="447"/>
                                        </p:tgtEl>
                                        <p:attrNameLst>
                                          <p:attrName>style.visibility</p:attrName>
                                        </p:attrNameLst>
                                      </p:cBhvr>
                                      <p:to>
                                        <p:strVal val="visible"/>
                                      </p:to>
                                    </p:set>
                                    <p:anim calcmode="lin" valueType="num">
                                      <p:cBhvr>
                                        <p:cTn id="12" dur="500" fill="hold"/>
                                        <p:tgtEl>
                                          <p:spTgt spid="447"/>
                                        </p:tgtEl>
                                        <p:attrNameLst>
                                          <p:attrName>ppt_w</p:attrName>
                                        </p:attrNameLst>
                                      </p:cBhvr>
                                      <p:tavLst>
                                        <p:tav tm="0">
                                          <p:val>
                                            <p:fltVal val="0"/>
                                          </p:val>
                                        </p:tav>
                                        <p:tav tm="100000">
                                          <p:val>
                                            <p:strVal val="#ppt_w"/>
                                          </p:val>
                                        </p:tav>
                                      </p:tavLst>
                                    </p:anim>
                                    <p:anim calcmode="lin" valueType="num">
                                      <p:cBhvr>
                                        <p:cTn id="13" dur="500" fill="hold"/>
                                        <p:tgtEl>
                                          <p:spTgt spid="44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48" grpId="1"/>
      <p:bldP build="whole" bldLvl="1" animBg="1" rev="0" advAuto="0" spid="447" grpId="2"/>
    </p:bldLst>
  </p:timing>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0" name="Greške"/>
          <p:cNvSpPr txBox="1"/>
          <p:nvPr>
            <p:ph type="title"/>
          </p:nvPr>
        </p:nvSpPr>
        <p:spPr>
          <a:prstGeom prst="rect">
            <a:avLst/>
          </a:prstGeom>
        </p:spPr>
        <p:txBody>
          <a:bodyPr/>
          <a:lstStyle/>
          <a:p>
            <a:pPr/>
            <a:r>
              <a:t>Greške</a:t>
            </a:r>
          </a:p>
        </p:txBody>
      </p:sp>
      <p:sp>
        <p:nvSpPr>
          <p:cNvPr id="451" name="Unosi podataka"/>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Unosi podataka</a:t>
            </a:r>
          </a:p>
        </p:txBody>
      </p:sp>
      <p:graphicFrame>
        <p:nvGraphicFramePr>
          <p:cNvPr id="452" name="Table 1"/>
          <p:cNvGraphicFramePr/>
          <p:nvPr/>
        </p:nvGraphicFramePr>
        <p:xfrm>
          <a:off x="8117482" y="3907234"/>
          <a:ext cx="8161736" cy="8572501"/>
        </p:xfrm>
        <a:graphic xmlns:a="http://schemas.openxmlformats.org/drawingml/2006/main">
          <a:graphicData uri="http://schemas.openxmlformats.org/drawingml/2006/table">
            <a:tbl>
              <a:tblPr firstCol="1" firstRow="1" lastCol="0" lastRow="0" bandCol="0" bandRow="1" rtl="0">
                <a:tableStyleId>{2708684C-4D16-4618-839F-0558EEFCDFE6}</a:tableStyleId>
              </a:tblPr>
              <a:tblGrid>
                <a:gridCol w="2716344"/>
                <a:gridCol w="2716344"/>
                <a:gridCol w="2716344"/>
              </a:tblGrid>
              <a:tr h="1711960">
                <a:tc>
                  <a:txBody>
                    <a:bodyPr/>
                    <a:lstStyle/>
                    <a:p>
                      <a:pPr>
                        <a:defRPr b="0"/>
                      </a:pPr>
                      <a:r>
                        <a:rPr b="1" sz="3000"/>
                        <a:t>grupa</a:t>
                      </a:r>
                    </a:p>
                  </a:txBody>
                  <a:tcPr marL="50800" marR="50800" marT="50800" marB="50800" anchor="ctr" anchorCtr="0" horzOverflow="overflow">
                    <a:lnL w="12700">
                      <a:solidFill>
                        <a:srgbClr val="6C6C6C"/>
                      </a:solidFill>
                      <a:miter lim="400000"/>
                    </a:lnL>
                  </a:tcPr>
                </a:tc>
                <a:tc>
                  <a:txBody>
                    <a:bodyPr/>
                    <a:lstStyle/>
                    <a:p>
                      <a:pPr>
                        <a:defRPr b="0"/>
                      </a:pPr>
                      <a:r>
                        <a:rPr b="1" sz="3000"/>
                        <a:t>smrt</a:t>
                      </a:r>
                    </a:p>
                  </a:txBody>
                  <a:tcPr marL="50800" marR="50800" marT="50800" marB="50800" anchor="ctr" anchorCtr="0" horzOverflow="overflow"/>
                </a:tc>
                <a:tc>
                  <a:txBody>
                    <a:bodyPr/>
                    <a:lstStyle/>
                    <a:p>
                      <a:pPr>
                        <a:defRPr b="0"/>
                      </a:pPr>
                      <a:r>
                        <a:rPr b="1" sz="3000"/>
                        <a:t>pop</a:t>
                      </a:r>
                    </a:p>
                  </a:txBody>
                  <a:tcPr marL="50800" marR="50800" marT="50800" marB="50800" anchor="ctr" anchorCtr="0" horzOverflow="overflow">
                    <a:lnR w="12700">
                      <a:solidFill>
                        <a:srgbClr val="6C6C6C"/>
                      </a:solidFill>
                      <a:miter lim="400000"/>
                    </a:lnR>
                  </a:tcPr>
                </a:tc>
              </a:tr>
              <a:tr h="1711960">
                <a:tc>
                  <a:txBody>
                    <a:bodyPr/>
                    <a:lstStyle/>
                    <a:p>
                      <a:pPr>
                        <a:defRPr b="0"/>
                      </a:pPr>
                      <a:r>
                        <a:rPr b="1" sz="3000"/>
                        <a:t>0-19</a:t>
                      </a:r>
                    </a:p>
                  </a:txBody>
                  <a:tcPr marL="50800" marR="50800" marT="50800" marB="50800" anchor="ctr" anchorCtr="0" horzOverflow="overflow"/>
                </a:tc>
                <a:tc>
                  <a:txBody>
                    <a:bodyPr/>
                    <a:lstStyle/>
                    <a:p>
                      <a:pPr/>
                      <a:r>
                        <a:rPr sz="3000"/>
                        <a:t>1</a:t>
                      </a:r>
                    </a:p>
                  </a:txBody>
                  <a:tcPr marL="50800" marR="50800" marT="50800" marB="50800" anchor="ctr" anchorCtr="0" horzOverflow="overflow"/>
                </a:tc>
                <a:tc>
                  <a:txBody>
                    <a:bodyPr/>
                    <a:lstStyle/>
                    <a:p>
                      <a:pPr>
                        <a:defRPr sz="3000"/>
                      </a:pPr>
                    </a:p>
                  </a:txBody>
                  <a:tcPr marL="50800" marR="50800" marT="50800" marB="50800" anchor="ctr" anchorCtr="0" horzOverflow="overflow">
                    <a:lnR w="12700">
                      <a:solidFill>
                        <a:srgbClr val="6C6C6C"/>
                      </a:solidFill>
                      <a:miter lim="400000"/>
                    </a:lnR>
                  </a:tcPr>
                </a:tc>
              </a:tr>
              <a:tr h="1711960">
                <a:tc>
                  <a:txBody>
                    <a:bodyPr/>
                    <a:lstStyle/>
                    <a:p>
                      <a:pPr>
                        <a:defRPr b="0"/>
                      </a:pPr>
                      <a:r>
                        <a:rPr b="1" sz="3000"/>
                        <a:t>20-39</a:t>
                      </a:r>
                    </a:p>
                  </a:txBody>
                  <a:tcPr marL="50800" marR="50800" marT="50800" marB="50800" anchor="ctr" anchorCtr="0" horzOverflow="overflow"/>
                </a:tc>
                <a:tc>
                  <a:txBody>
                    <a:bodyPr/>
                    <a:lstStyle/>
                    <a:p>
                      <a:pPr>
                        <a:defRPr sz="3000"/>
                      </a:pPr>
                    </a:p>
                  </a:txBody>
                  <a:tcPr marL="50800" marR="50800" marT="50800" marB="50800" anchor="ctr" anchorCtr="0" horzOverflow="overflow"/>
                </a:tc>
                <a:tc>
                  <a:txBody>
                    <a:bodyPr/>
                    <a:lstStyle/>
                    <a:p>
                      <a:pPr/>
                      <a:r>
                        <a:rPr sz="3000"/>
                        <a:t>1500</a:t>
                      </a:r>
                    </a:p>
                  </a:txBody>
                  <a:tcPr marL="50800" marR="50800" marT="50800" marB="50800" anchor="ctr" anchorCtr="0" horzOverflow="overflow">
                    <a:lnR w="12700">
                      <a:solidFill>
                        <a:srgbClr val="6C6C6C"/>
                      </a:solidFill>
                      <a:miter lim="400000"/>
                    </a:lnR>
                  </a:tcPr>
                </a:tc>
              </a:tr>
              <a:tr h="1711960">
                <a:tc>
                  <a:txBody>
                    <a:bodyPr/>
                    <a:lstStyle/>
                    <a:p>
                      <a:pPr>
                        <a:defRPr b="0"/>
                      </a:pPr>
                      <a:r>
                        <a:rPr b="1" sz="3000"/>
                        <a:t>40-69</a:t>
                      </a:r>
                    </a:p>
                  </a:txBody>
                  <a:tcPr marL="50800" marR="50800" marT="50800" marB="50800" anchor="ctr" anchorCtr="0" horzOverflow="overflow"/>
                </a:tc>
                <a:tc>
                  <a:txBody>
                    <a:bodyPr/>
                    <a:lstStyle/>
                    <a:p>
                      <a:pPr/>
                      <a:r>
                        <a:rPr sz="3000"/>
                        <a:t>12</a:t>
                      </a:r>
                    </a:p>
                  </a:txBody>
                  <a:tcPr marL="50800" marR="50800" marT="50800" marB="50800" anchor="ctr" anchorCtr="0" horzOverflow="overflow"/>
                </a:tc>
                <a:tc>
                  <a:txBody>
                    <a:bodyPr/>
                    <a:lstStyle/>
                    <a:p>
                      <a:pPr/>
                      <a:r>
                        <a:rPr sz="3000"/>
                        <a:t>1800</a:t>
                      </a:r>
                    </a:p>
                  </a:txBody>
                  <a:tcPr marL="50800" marR="50800" marT="50800" marB="50800" anchor="ctr" anchorCtr="0" horzOverflow="overflow">
                    <a:lnR w="12700">
                      <a:solidFill>
                        <a:srgbClr val="6C6C6C"/>
                      </a:solidFill>
                      <a:miter lim="400000"/>
                    </a:lnR>
                  </a:tcPr>
                </a:tc>
              </a:tr>
              <a:tr h="1711960">
                <a:tc>
                  <a:txBody>
                    <a:bodyPr/>
                    <a:lstStyle/>
                    <a:p>
                      <a:pPr>
                        <a:defRPr b="0"/>
                      </a:pPr>
                      <a:r>
                        <a:rPr b="1" sz="3000"/>
                        <a:t>&gt;70</a:t>
                      </a:r>
                    </a:p>
                  </a:txBody>
                  <a:tcPr marL="50800" marR="50800" marT="50800" marB="50800" anchor="ctr" anchorCtr="0" horzOverflow="overflow">
                    <a:lnB w="12700">
                      <a:solidFill>
                        <a:srgbClr val="6C6C6C"/>
                      </a:solidFill>
                      <a:miter lim="400000"/>
                    </a:lnB>
                  </a:tcPr>
                </a:tc>
                <a:tc>
                  <a:txBody>
                    <a:bodyPr/>
                    <a:lstStyle/>
                    <a:p>
                      <a:pPr/>
                      <a:r>
                        <a:rPr sz="3000"/>
                        <a:t>16</a:t>
                      </a:r>
                    </a:p>
                  </a:txBody>
                  <a:tcPr marL="50800" marR="50800" marT="50800" marB="50800" anchor="ctr" anchorCtr="0" horzOverflow="overflow">
                    <a:lnB w="12700">
                      <a:solidFill>
                        <a:srgbClr val="6C6C6C"/>
                      </a:solidFill>
                      <a:miter lim="400000"/>
                    </a:lnB>
                  </a:tcPr>
                </a:tc>
                <a:tc>
                  <a:txBody>
                    <a:bodyPr/>
                    <a:lstStyle/>
                    <a:p>
                      <a:pPr/>
                      <a:r>
                        <a:rPr sz="3000"/>
                        <a:t>900</a:t>
                      </a:r>
                    </a:p>
                  </a:txBody>
                  <a:tcPr marL="50800" marR="50800" marT="50800" marB="50800" anchor="ctr" anchorCtr="0" horzOverflow="overflow">
                    <a:lnR w="12700">
                      <a:solidFill>
                        <a:srgbClr val="6C6C6C"/>
                      </a:solidFill>
                      <a:miter lim="400000"/>
                    </a:lnR>
                    <a:lnB w="12700">
                      <a:solidFill>
                        <a:srgbClr val="6C6C6C"/>
                      </a:solidFill>
                      <a:miter lim="400000"/>
                    </a:lnB>
                  </a:tcPr>
                </a:tc>
              </a:tr>
            </a:tbl>
          </a:graphicData>
        </a:graphic>
      </p:graphicFrame>
    </p:spTree>
  </p:cSld>
  <p:clrMapOvr>
    <a:masterClrMapping/>
  </p:clrMapOvr>
  <p:transition xmlns:p14="http://schemas.microsoft.com/office/powerpoint/2010/main" spd="med" advClick="1"/>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6" name="Greške"/>
          <p:cNvSpPr txBox="1"/>
          <p:nvPr>
            <p:ph type="title"/>
          </p:nvPr>
        </p:nvSpPr>
        <p:spPr>
          <a:prstGeom prst="rect">
            <a:avLst/>
          </a:prstGeom>
        </p:spPr>
        <p:txBody>
          <a:bodyPr/>
          <a:lstStyle/>
          <a:p>
            <a:pPr/>
            <a:r>
              <a:t>Greške</a:t>
            </a:r>
          </a:p>
        </p:txBody>
      </p:sp>
      <p:sp>
        <p:nvSpPr>
          <p:cNvPr id="457" name="Unosi podataka"/>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Unosi podataka</a:t>
            </a:r>
          </a:p>
        </p:txBody>
      </p:sp>
      <p:graphicFrame>
        <p:nvGraphicFramePr>
          <p:cNvPr id="458" name="Table 1"/>
          <p:cNvGraphicFramePr/>
          <p:nvPr/>
        </p:nvGraphicFramePr>
        <p:xfrm>
          <a:off x="8117482" y="3907234"/>
          <a:ext cx="8161736" cy="8572501"/>
        </p:xfrm>
        <a:graphic xmlns:a="http://schemas.openxmlformats.org/drawingml/2006/main">
          <a:graphicData uri="http://schemas.openxmlformats.org/drawingml/2006/table">
            <a:tbl>
              <a:tblPr firstCol="1" firstRow="1" lastCol="0" lastRow="0" bandCol="0" bandRow="1" rtl="0">
                <a:tableStyleId>{2708684C-4D16-4618-839F-0558EEFCDFE6}</a:tableStyleId>
              </a:tblPr>
              <a:tblGrid>
                <a:gridCol w="2716344"/>
                <a:gridCol w="2716344"/>
                <a:gridCol w="2716344"/>
              </a:tblGrid>
              <a:tr h="1711960">
                <a:tc>
                  <a:txBody>
                    <a:bodyPr/>
                    <a:lstStyle/>
                    <a:p>
                      <a:pPr>
                        <a:defRPr b="0"/>
                      </a:pPr>
                      <a:r>
                        <a:rPr b="1" sz="3000"/>
                        <a:t>grupa</a:t>
                      </a:r>
                    </a:p>
                  </a:txBody>
                  <a:tcPr marL="50800" marR="50800" marT="50800" marB="50800" anchor="ctr" anchorCtr="0" horzOverflow="overflow">
                    <a:lnL w="12700">
                      <a:solidFill>
                        <a:srgbClr val="6C6C6C"/>
                      </a:solidFill>
                      <a:miter lim="400000"/>
                    </a:lnL>
                  </a:tcPr>
                </a:tc>
                <a:tc>
                  <a:txBody>
                    <a:bodyPr/>
                    <a:lstStyle/>
                    <a:p>
                      <a:pPr>
                        <a:defRPr b="0"/>
                      </a:pPr>
                      <a:r>
                        <a:rPr b="1" sz="3000"/>
                        <a:t>smrt</a:t>
                      </a:r>
                    </a:p>
                  </a:txBody>
                  <a:tcPr marL="50800" marR="50800" marT="50800" marB="50800" anchor="ctr" anchorCtr="0" horzOverflow="overflow"/>
                </a:tc>
                <a:tc>
                  <a:txBody>
                    <a:bodyPr/>
                    <a:lstStyle/>
                    <a:p>
                      <a:pPr>
                        <a:defRPr b="0"/>
                      </a:pPr>
                      <a:r>
                        <a:rPr b="1" sz="3000"/>
                        <a:t>pop</a:t>
                      </a:r>
                    </a:p>
                  </a:txBody>
                  <a:tcPr marL="50800" marR="50800" marT="50800" marB="50800" anchor="ctr" anchorCtr="0" horzOverflow="overflow">
                    <a:lnR w="12700">
                      <a:solidFill>
                        <a:srgbClr val="6C6C6C"/>
                      </a:solidFill>
                      <a:miter lim="400000"/>
                    </a:lnR>
                  </a:tcPr>
                </a:tc>
              </a:tr>
              <a:tr h="1711960">
                <a:tc>
                  <a:txBody>
                    <a:bodyPr/>
                    <a:lstStyle/>
                    <a:p>
                      <a:pPr>
                        <a:defRPr b="0"/>
                      </a:pPr>
                      <a:r>
                        <a:rPr b="1" sz="3000"/>
                        <a:t>0-19</a:t>
                      </a:r>
                    </a:p>
                  </a:txBody>
                  <a:tcPr marL="50800" marR="50800" marT="50800" marB="50800" anchor="ctr" anchorCtr="0" horzOverflow="overflow"/>
                </a:tc>
                <a:tc>
                  <a:txBody>
                    <a:bodyPr/>
                    <a:lstStyle/>
                    <a:p>
                      <a:pPr/>
                      <a:r>
                        <a:rPr sz="3000"/>
                        <a:t>1</a:t>
                      </a:r>
                    </a:p>
                  </a:txBody>
                  <a:tcPr marL="50800" marR="50800" marT="50800" marB="50800" anchor="ctr" anchorCtr="0" horzOverflow="overflow"/>
                </a:tc>
                <a:tc>
                  <a:txBody>
                    <a:bodyPr/>
                    <a:lstStyle/>
                    <a:p>
                      <a:pPr>
                        <a:defRPr sz="5000"/>
                      </a:pPr>
                      <a:r>
                        <a:rPr b="1">
                          <a:solidFill>
                            <a:schemeClr val="accent5">
                              <a:hueOff val="-82419"/>
                              <a:satOff val="-9513"/>
                              <a:lumOff val="-16343"/>
                            </a:schemeClr>
                          </a:solidFill>
                        </a:rPr>
                        <a:t>NA</a:t>
                      </a:r>
                    </a:p>
                  </a:txBody>
                  <a:tcPr marL="50800" marR="50800" marT="50800" marB="50800" anchor="ctr" anchorCtr="0" horzOverflow="overflow">
                    <a:lnR w="12700">
                      <a:solidFill>
                        <a:srgbClr val="6C6C6C"/>
                      </a:solidFill>
                      <a:miter lim="400000"/>
                    </a:lnR>
                  </a:tcPr>
                </a:tc>
              </a:tr>
              <a:tr h="1711960">
                <a:tc>
                  <a:txBody>
                    <a:bodyPr/>
                    <a:lstStyle/>
                    <a:p>
                      <a:pPr>
                        <a:defRPr b="0"/>
                      </a:pPr>
                      <a:r>
                        <a:rPr b="1" sz="3000"/>
                        <a:t>20-39</a:t>
                      </a:r>
                    </a:p>
                  </a:txBody>
                  <a:tcPr marL="50800" marR="50800" marT="50800" marB="50800" anchor="ctr" anchorCtr="0" horzOverflow="overflow"/>
                </a:tc>
                <a:tc>
                  <a:txBody>
                    <a:bodyPr/>
                    <a:lstStyle/>
                    <a:p>
                      <a:pPr>
                        <a:defRPr sz="5000"/>
                      </a:pPr>
                      <a:r>
                        <a:rPr b="1">
                          <a:solidFill>
                            <a:schemeClr val="accent5">
                              <a:hueOff val="-82419"/>
                              <a:satOff val="-9513"/>
                              <a:lumOff val="-16343"/>
                            </a:schemeClr>
                          </a:solidFill>
                        </a:rPr>
                        <a:t>0</a:t>
                      </a:r>
                    </a:p>
                  </a:txBody>
                  <a:tcPr marL="50800" marR="50800" marT="50800" marB="50800" anchor="ctr" anchorCtr="0" horzOverflow="overflow"/>
                </a:tc>
                <a:tc>
                  <a:txBody>
                    <a:bodyPr/>
                    <a:lstStyle/>
                    <a:p>
                      <a:pPr/>
                      <a:r>
                        <a:rPr sz="3000"/>
                        <a:t>1500</a:t>
                      </a:r>
                    </a:p>
                  </a:txBody>
                  <a:tcPr marL="50800" marR="50800" marT="50800" marB="50800" anchor="ctr" anchorCtr="0" horzOverflow="overflow">
                    <a:lnR w="12700">
                      <a:solidFill>
                        <a:srgbClr val="6C6C6C"/>
                      </a:solidFill>
                      <a:miter lim="400000"/>
                    </a:lnR>
                  </a:tcPr>
                </a:tc>
              </a:tr>
              <a:tr h="1711960">
                <a:tc>
                  <a:txBody>
                    <a:bodyPr/>
                    <a:lstStyle/>
                    <a:p>
                      <a:pPr>
                        <a:defRPr b="0"/>
                      </a:pPr>
                      <a:r>
                        <a:rPr b="1" sz="3000"/>
                        <a:t>40-69</a:t>
                      </a:r>
                    </a:p>
                  </a:txBody>
                  <a:tcPr marL="50800" marR="50800" marT="50800" marB="50800" anchor="ctr" anchorCtr="0" horzOverflow="overflow"/>
                </a:tc>
                <a:tc>
                  <a:txBody>
                    <a:bodyPr/>
                    <a:lstStyle/>
                    <a:p>
                      <a:pPr/>
                      <a:r>
                        <a:rPr sz="3000"/>
                        <a:t>12</a:t>
                      </a:r>
                    </a:p>
                  </a:txBody>
                  <a:tcPr marL="50800" marR="50800" marT="50800" marB="50800" anchor="ctr" anchorCtr="0" horzOverflow="overflow"/>
                </a:tc>
                <a:tc>
                  <a:txBody>
                    <a:bodyPr/>
                    <a:lstStyle/>
                    <a:p>
                      <a:pPr/>
                      <a:r>
                        <a:rPr sz="3000"/>
                        <a:t>1800</a:t>
                      </a:r>
                    </a:p>
                  </a:txBody>
                  <a:tcPr marL="50800" marR="50800" marT="50800" marB="50800" anchor="ctr" anchorCtr="0" horzOverflow="overflow">
                    <a:lnR w="12700">
                      <a:solidFill>
                        <a:srgbClr val="6C6C6C"/>
                      </a:solidFill>
                      <a:miter lim="400000"/>
                    </a:lnR>
                  </a:tcPr>
                </a:tc>
              </a:tr>
              <a:tr h="1711960">
                <a:tc>
                  <a:txBody>
                    <a:bodyPr/>
                    <a:lstStyle/>
                    <a:p>
                      <a:pPr>
                        <a:defRPr b="0"/>
                      </a:pPr>
                      <a:r>
                        <a:rPr b="1" sz="3000"/>
                        <a:t>&gt;70</a:t>
                      </a:r>
                    </a:p>
                  </a:txBody>
                  <a:tcPr marL="50800" marR="50800" marT="50800" marB="50800" anchor="ctr" anchorCtr="0" horzOverflow="overflow">
                    <a:lnB w="12700">
                      <a:solidFill>
                        <a:srgbClr val="6C6C6C"/>
                      </a:solidFill>
                      <a:miter lim="400000"/>
                    </a:lnB>
                  </a:tcPr>
                </a:tc>
                <a:tc>
                  <a:txBody>
                    <a:bodyPr/>
                    <a:lstStyle/>
                    <a:p>
                      <a:pPr/>
                      <a:r>
                        <a:rPr sz="3000"/>
                        <a:t>16</a:t>
                      </a:r>
                    </a:p>
                  </a:txBody>
                  <a:tcPr marL="50800" marR="50800" marT="50800" marB="50800" anchor="ctr" anchorCtr="0" horzOverflow="overflow">
                    <a:lnB w="12700">
                      <a:solidFill>
                        <a:srgbClr val="6C6C6C"/>
                      </a:solidFill>
                      <a:miter lim="400000"/>
                    </a:lnB>
                  </a:tcPr>
                </a:tc>
                <a:tc>
                  <a:txBody>
                    <a:bodyPr/>
                    <a:lstStyle/>
                    <a:p>
                      <a:pPr/>
                      <a:r>
                        <a:rPr sz="3000"/>
                        <a:t>900</a:t>
                      </a:r>
                    </a:p>
                  </a:txBody>
                  <a:tcPr marL="50800" marR="50800" marT="50800" marB="50800" anchor="ctr" anchorCtr="0" horzOverflow="overflow">
                    <a:lnR w="12700">
                      <a:solidFill>
                        <a:srgbClr val="6C6C6C"/>
                      </a:solidFill>
                      <a:miter lim="400000"/>
                    </a:lnR>
                    <a:lnB w="12700">
                      <a:solidFill>
                        <a:srgbClr val="6C6C6C"/>
                      </a:solidFill>
                      <a:miter lim="400000"/>
                    </a:lnB>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2" name="Granularni podaci (120/80 → 120, 80)…"/>
          <p:cNvSpPr txBox="1"/>
          <p:nvPr>
            <p:ph type="body" idx="1"/>
          </p:nvPr>
        </p:nvSpPr>
        <p:spPr>
          <a:prstGeom prst="rect">
            <a:avLst/>
          </a:prstGeom>
        </p:spPr>
        <p:txBody>
          <a:bodyPr/>
          <a:lstStyle/>
          <a:p>
            <a:pPr/>
            <a:r>
              <a:t>Granularni podaci (120/80 → 120, 80)</a:t>
            </a:r>
          </a:p>
          <a:p>
            <a:pPr/>
            <a:r>
              <a:t>Bez mernih jedinica</a:t>
            </a:r>
          </a:p>
          <a:p>
            <a:pPr/>
            <a:r>
              <a:t>Prazno polje ili NA kad je nepoznato, nula za opservaciju</a:t>
            </a:r>
          </a:p>
        </p:txBody>
      </p:sp>
      <p:sp>
        <p:nvSpPr>
          <p:cNvPr id="463" name="Kako se upisuju podaci?"/>
          <p:cNvSpPr txBox="1"/>
          <p:nvPr>
            <p:ph type="title"/>
          </p:nvPr>
        </p:nvSpPr>
        <p:spPr>
          <a:prstGeom prst="rect">
            <a:avLst/>
          </a:prstGeom>
        </p:spPr>
        <p:txBody>
          <a:bodyPr/>
          <a:lstStyle/>
          <a:p>
            <a:pPr/>
            <a:r>
              <a:t>Kako se upisuju podaci?</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65" name="Image" descr="Image"/>
          <p:cNvPicPr>
            <a:picLocks noChangeAspect="1"/>
          </p:cNvPicPr>
          <p:nvPr/>
        </p:nvPicPr>
        <p:blipFill>
          <a:blip r:embed="rId2">
            <a:extLst/>
          </a:blip>
          <a:stretch>
            <a:fillRect/>
          </a:stretch>
        </p:blipFill>
        <p:spPr>
          <a:xfrm>
            <a:off x="8737697" y="4180915"/>
            <a:ext cx="6908606" cy="5354170"/>
          </a:xfrm>
          <a:prstGeom prst="rect">
            <a:avLst/>
          </a:prstGeom>
          <a:ln w="12700">
            <a:miter lim="400000"/>
          </a:ln>
        </p:spPr>
      </p:pic>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67" name="Image" descr="Image"/>
          <p:cNvPicPr>
            <a:picLocks noChangeAspect="1"/>
          </p:cNvPicPr>
          <p:nvPr/>
        </p:nvPicPr>
        <p:blipFill>
          <a:blip r:embed="rId2">
            <a:extLst/>
          </a:blip>
          <a:stretch>
            <a:fillRect/>
          </a:stretch>
        </p:blipFill>
        <p:spPr>
          <a:xfrm>
            <a:off x="12106797" y="472382"/>
            <a:ext cx="11295606" cy="12771236"/>
          </a:xfrm>
          <a:prstGeom prst="rect">
            <a:avLst/>
          </a:prstGeom>
          <a:ln w="12700">
            <a:miter lim="400000"/>
          </a:ln>
        </p:spPr>
      </p:pic>
      <p:pic>
        <p:nvPicPr>
          <p:cNvPr id="468" name="Image" descr="Image"/>
          <p:cNvPicPr>
            <a:picLocks noChangeAspect="1"/>
          </p:cNvPicPr>
          <p:nvPr/>
        </p:nvPicPr>
        <p:blipFill>
          <a:blip r:embed="rId3">
            <a:extLst/>
          </a:blip>
          <a:stretch>
            <a:fillRect/>
          </a:stretch>
        </p:blipFill>
        <p:spPr>
          <a:xfrm>
            <a:off x="1327150" y="3349475"/>
            <a:ext cx="10153910" cy="7017050"/>
          </a:xfrm>
          <a:prstGeom prst="rect">
            <a:avLst/>
          </a:prstGeom>
          <a:ln w="12700">
            <a:miter lim="400000"/>
          </a:ln>
        </p:spPr>
      </p:pic>
    </p:spTree>
  </p:cSld>
  <p:clrMapOvr>
    <a:masterClrMapping/>
  </p:clrMapOvr>
  <p:transition xmlns:p14="http://schemas.microsoft.com/office/powerpoint/2010/main" spd="med" advClick="1"/>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aphicFrame>
        <p:nvGraphicFramePr>
          <p:cNvPr id="470" name="Table 1"/>
          <p:cNvGraphicFramePr/>
          <p:nvPr/>
        </p:nvGraphicFramePr>
        <p:xfrm>
          <a:off x="4155281" y="1423635"/>
          <a:ext cx="16086138" cy="10881430"/>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3265917"/>
                <a:gridCol w="12807520"/>
              </a:tblGrid>
              <a:tr h="1215638">
                <a:tc>
                  <a:txBody>
                    <a:bodyPr/>
                    <a:lstStyle/>
                    <a:p>
                      <a:pPr/>
                      <a:r>
                        <a:rPr sz="3000"/>
                        <a:t>Nedelja 1</a:t>
                      </a:r>
                    </a:p>
                  </a:txBody>
                  <a:tcPr marL="50800" marR="50800" marT="50800" marB="50800" anchor="ctr" anchorCtr="0" horzOverflow="overflow"/>
                </a:tc>
                <a:tc>
                  <a:txBody>
                    <a:bodyPr/>
                    <a:lstStyle/>
                    <a:p>
                      <a:pPr/>
                      <a:r>
                        <a:rPr sz="3000"/>
                        <a:t>(V) Kreiranje baze podataka
(S) Od medicinskih podataka do medicinske odluke 1</a:t>
                      </a:r>
                    </a:p>
                  </a:txBody>
                  <a:tcPr marL="50800" marR="50800" marT="50800" marB="50800" anchor="ctr" anchorCtr="0" horzOverflow="overflow"/>
                </a:tc>
              </a:tr>
              <a:tr h="689506">
                <a:tc>
                  <a:txBody>
                    <a:bodyPr/>
                    <a:lstStyle/>
                    <a:p>
                      <a:pPr/>
                      <a:r>
                        <a:rPr sz="3000"/>
                        <a:t>Nedelja 2</a:t>
                      </a: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r>
                        <a:rPr sz="3000"/>
                        <a:t>Nedelja 3</a:t>
                      </a: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r>
                        <a:rPr sz="3000"/>
                        <a:t>Nedelja 4</a:t>
                      </a: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r>
                        <a:rPr sz="3000"/>
                        <a:t>Nedelja 5</a:t>
                      </a: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defRPr sz="3000"/>
                      </a:pP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defRPr sz="3000"/>
                      </a:pP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defRPr sz="3000"/>
                      </a:pP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defRPr sz="3000"/>
                      </a:pP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defRPr sz="3000"/>
                      </a:pP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defRPr sz="3000"/>
                      </a:pP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defRPr sz="3000"/>
                      </a:pP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defRPr sz="3000"/>
                      </a:pP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defRPr sz="3000"/>
                      </a:pPr>
                    </a:p>
                  </a:txBody>
                  <a:tcPr marL="50800" marR="50800" marT="50800" marB="50800" anchor="ctr" anchorCtr="0" horzOverflow="overflow"/>
                </a:tc>
                <a:tc>
                  <a:txBody>
                    <a:bodyPr/>
                    <a:lstStyle/>
                    <a:p>
                      <a:pPr>
                        <a:defRPr sz="3000"/>
                      </a:pPr>
                    </a:p>
                  </a:txBody>
                  <a:tcPr marL="50800" marR="50800" marT="50800" marB="50800" anchor="ctr" anchorCtr="0" horzOverflow="overflow"/>
                </a:tc>
              </a:tr>
              <a:tr h="689506">
                <a:tc>
                  <a:txBody>
                    <a:bodyPr/>
                    <a:lstStyle/>
                    <a:p>
                      <a:pPr>
                        <a:defRPr sz="3000"/>
                      </a:pPr>
                    </a:p>
                  </a:txBody>
                  <a:tcPr marL="50800" marR="50800" marT="50800" marB="50800" anchor="ctr" anchorCtr="0" horzOverflow="overflow"/>
                </a:tc>
                <a:tc>
                  <a:txBody>
                    <a:bodyPr/>
                    <a:lstStyle/>
                    <a:p>
                      <a:pPr>
                        <a:defRPr sz="3000"/>
                      </a:pPr>
                    </a:p>
                  </a:txBody>
                  <a:tcPr marL="50800" marR="50800" marT="50800" marB="50800" anchor="ctr" anchorCtr="0" horzOverflow="overflow"/>
                </a:tc>
              </a:tr>
            </a:tbl>
          </a:graphicData>
        </a:graphic>
      </p:graphicFrame>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3" name="Image" descr="Image"/>
          <p:cNvPicPr>
            <a:picLocks noChangeAspect="1"/>
          </p:cNvPicPr>
          <p:nvPr/>
        </p:nvPicPr>
        <p:blipFill>
          <a:blip r:embed="rId2">
            <a:extLst/>
          </a:blip>
          <a:stretch>
            <a:fillRect/>
          </a:stretch>
        </p:blipFill>
        <p:spPr>
          <a:xfrm>
            <a:off x="2009878" y="-243316"/>
            <a:ext cx="20364244" cy="10975534"/>
          </a:xfrm>
          <a:prstGeom prst="rect">
            <a:avLst/>
          </a:prstGeom>
          <a:ln w="12700">
            <a:miter lim="400000"/>
          </a:ln>
        </p:spPr>
      </p:pic>
      <p:sp>
        <p:nvSpPr>
          <p:cNvPr id="164" name="Ko je postavio granicu? Zašto?"/>
          <p:cNvSpPr txBox="1"/>
          <p:nvPr/>
        </p:nvSpPr>
        <p:spPr>
          <a:xfrm>
            <a:off x="4323548" y="11234334"/>
            <a:ext cx="15736904" cy="140733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marL="642937" indent="-482203" algn="l">
              <a:lnSpc>
                <a:spcPct val="90000"/>
              </a:lnSpc>
              <a:defRPr b="1" spc="-168" sz="8400">
                <a:solidFill>
                  <a:schemeClr val="accent5">
                    <a:hueOff val="-82419"/>
                    <a:satOff val="-9513"/>
                    <a:lumOff val="-16343"/>
                  </a:schemeClr>
                </a:solidFill>
              </a:defRPr>
            </a:lvl1pPr>
          </a:lstStyle>
          <a:p>
            <a:pPr>
              <a:defRPr b="0">
                <a:solidFill>
                  <a:srgbClr val="000000"/>
                </a:solidFill>
                <a:latin typeface="Helvetica Neue Medium"/>
                <a:ea typeface="Helvetica Neue Medium"/>
                <a:cs typeface="Helvetica Neue Medium"/>
                <a:sym typeface="Helvetica Neue Medium"/>
              </a:defRPr>
            </a:pPr>
            <a:r>
              <a:rPr b="1">
                <a:solidFill>
                  <a:schemeClr val="accent5">
                    <a:hueOff val="-82419"/>
                    <a:satOff val="-9513"/>
                    <a:lumOff val="-16343"/>
                  </a:schemeClr>
                </a:solidFill>
                <a:latin typeface="+mn-lt"/>
                <a:ea typeface="+mn-ea"/>
                <a:cs typeface="+mn-cs"/>
                <a:sym typeface="Helvetica Neue"/>
              </a:rPr>
              <a:t>Ko je postavio granicu? Zašto?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32" presetID="4" grpId="1" fill="hold">
                                  <p:stCondLst>
                                    <p:cond delay="0"/>
                                  </p:stCondLst>
                                  <p:iterate type="el" backwards="0">
                                    <p:tmAbs val="0"/>
                                  </p:iterate>
                                  <p:childTnLst>
                                    <p:set>
                                      <p:cBhvr>
                                        <p:cTn id="6" fill="hold"/>
                                        <p:tgtEl>
                                          <p:spTgt spid="164"/>
                                        </p:tgtEl>
                                        <p:attrNameLst>
                                          <p:attrName>style.visibility</p:attrName>
                                        </p:attrNameLst>
                                      </p:cBhvr>
                                      <p:to>
                                        <p:strVal val="visible"/>
                                      </p:to>
                                    </p:set>
                                    <p:animEffect filter="box(out)" transition="in">
                                      <p:cBhvr>
                                        <p:cTn id="7" dur="1000"/>
                                        <p:tgtEl>
                                          <p:spTgt spid="1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4" grpId="1"/>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6" name="Screenshot 2023-09-28 at 13.24.31.png" descr="Screenshot 2023-09-28 at 13.24.31.png"/>
          <p:cNvPicPr>
            <a:picLocks noChangeAspect="1"/>
          </p:cNvPicPr>
          <p:nvPr>
            <p:ph type="pic" idx="21"/>
          </p:nvPr>
        </p:nvPicPr>
        <p:blipFill>
          <a:blip r:embed="rId2">
            <a:extLst/>
          </a:blip>
          <a:srcRect l="29644" t="4324" r="1272" b="1426"/>
          <a:stretch>
            <a:fillRect/>
          </a:stretch>
        </p:blipFill>
        <p:spPr>
          <a:xfrm>
            <a:off x="4100028" y="986538"/>
            <a:ext cx="7687869" cy="6586270"/>
          </a:xfrm>
          <a:prstGeom prst="rect">
            <a:avLst/>
          </a:prstGeom>
        </p:spPr>
      </p:pic>
      <p:pic>
        <p:nvPicPr>
          <p:cNvPr id="167" name="Screenshot 2023-09-28 at 13.15.18.png" descr="Screenshot 2023-09-28 at 13.15.18.png"/>
          <p:cNvPicPr>
            <a:picLocks noChangeAspect="1"/>
          </p:cNvPicPr>
          <p:nvPr>
            <p:ph type="pic" idx="22"/>
          </p:nvPr>
        </p:nvPicPr>
        <p:blipFill>
          <a:blip r:embed="rId3">
            <a:extLst/>
          </a:blip>
          <a:srcRect l="29684" t="12688" r="13085" b="12688"/>
          <a:stretch>
            <a:fillRect/>
          </a:stretch>
        </p:blipFill>
        <p:spPr>
          <a:xfrm>
            <a:off x="12504539" y="982265"/>
            <a:ext cx="7858126" cy="5572126"/>
          </a:xfrm>
          <a:prstGeom prst="rect">
            <a:avLst/>
          </a:prstGeom>
          <a:ln w="25400">
            <a:solidFill>
              <a:srgbClr val="000000"/>
            </a:solidFill>
          </a:ln>
        </p:spPr>
      </p:pic>
      <p:grpSp>
        <p:nvGrpSpPr>
          <p:cNvPr id="170" name="Group"/>
          <p:cNvGrpSpPr/>
          <p:nvPr/>
        </p:nvGrpSpPr>
        <p:grpSpPr>
          <a:xfrm>
            <a:off x="12823467" y="6798177"/>
            <a:ext cx="7220268" cy="6886005"/>
            <a:chOff x="0" y="0"/>
            <a:chExt cx="7220267" cy="6886004"/>
          </a:xfrm>
        </p:grpSpPr>
        <p:pic>
          <p:nvPicPr>
            <p:cNvPr id="168" name="Image" descr="Image"/>
            <p:cNvPicPr>
              <a:picLocks noChangeAspect="1"/>
            </p:cNvPicPr>
            <p:nvPr/>
          </p:nvPicPr>
          <p:blipFill>
            <a:blip r:embed="rId4">
              <a:extLst/>
            </a:blip>
            <a:stretch>
              <a:fillRect/>
            </a:stretch>
          </p:blipFill>
          <p:spPr>
            <a:xfrm>
              <a:off x="0" y="0"/>
              <a:ext cx="7220268" cy="6306453"/>
            </a:xfrm>
            <a:prstGeom prst="rect">
              <a:avLst/>
            </a:prstGeom>
            <a:ln w="12700" cap="flat">
              <a:noFill/>
              <a:miter lim="400000"/>
            </a:ln>
            <a:effectLst/>
          </p:spPr>
        </p:pic>
        <p:sp>
          <p:nvSpPr>
            <p:cNvPr id="169" name="Caption"/>
            <p:cNvSpPr/>
            <p:nvPr/>
          </p:nvSpPr>
          <p:spPr>
            <a:xfrm>
              <a:off x="0" y="6408052"/>
              <a:ext cx="7220268" cy="477953"/>
            </a:xfrm>
            <a:prstGeom prst="roundRect">
              <a:avLst>
                <a:gd name="adj" fmla="val 0"/>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a:r>
                <a:t>Richard Horton, Editor-in-Chief, </a:t>
              </a:r>
              <a:r>
                <a:rPr i="1"/>
                <a:t>Lancet</a:t>
              </a:r>
            </a:p>
          </p:txBody>
        </p:sp>
      </p:grpSp>
      <p:pic>
        <p:nvPicPr>
          <p:cNvPr id="171" name="Image" descr="Image"/>
          <p:cNvPicPr>
            <a:picLocks noChangeAspect="1"/>
          </p:cNvPicPr>
          <p:nvPr/>
        </p:nvPicPr>
        <p:blipFill>
          <a:blip r:embed="rId5">
            <a:extLst/>
          </a:blip>
          <a:stretch>
            <a:fillRect/>
          </a:stretch>
        </p:blipFill>
        <p:spPr>
          <a:xfrm>
            <a:off x="3814807" y="8221222"/>
            <a:ext cx="8258346" cy="3460364"/>
          </a:xfrm>
          <a:prstGeom prst="rect">
            <a:avLst/>
          </a:prstGeom>
          <a:ln w="12700">
            <a:miter lim="400000"/>
          </a:ln>
        </p:spPr>
      </p:pic>
      <p:sp>
        <p:nvSpPr>
          <p:cNvPr id="172" name="1,773,651"/>
          <p:cNvSpPr txBox="1"/>
          <p:nvPr/>
        </p:nvSpPr>
        <p:spPr>
          <a:xfrm>
            <a:off x="4776587" y="11093777"/>
            <a:ext cx="6334786" cy="186618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nSpc>
                <a:spcPct val="80000"/>
              </a:lnSpc>
              <a:defRPr spc="-228" sz="11400">
                <a:solidFill>
                  <a:schemeClr val="accent5">
                    <a:hueOff val="-82419"/>
                    <a:satOff val="-9513"/>
                    <a:lumOff val="-16343"/>
                  </a:schemeClr>
                </a:solidFill>
                <a:latin typeface="Helvetica Neue Medium"/>
                <a:ea typeface="Helvetica Neue Medium"/>
                <a:cs typeface="Helvetica Neue Medium"/>
                <a:sym typeface="Helvetica Neue Medium"/>
              </a:defRPr>
            </a:lvl1pPr>
          </a:lstStyle>
          <a:p>
            <a:pPr/>
            <a:r>
              <a:t>1,773,651</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172"/>
                                        </p:tgtEl>
                                        <p:attrNameLst>
                                          <p:attrName>style.visibility</p:attrName>
                                        </p:attrNameLst>
                                      </p:cBhvr>
                                      <p:to>
                                        <p:strVal val="visible"/>
                                      </p:to>
                                    </p:set>
                                    <p:anim calcmode="lin" valueType="num">
                                      <p:cBhvr>
                                        <p:cTn id="7" dur="1000" fill="hold"/>
                                        <p:tgtEl>
                                          <p:spTgt spid="172"/>
                                        </p:tgtEl>
                                        <p:attrNameLst>
                                          <p:attrName>ppt_x</p:attrName>
                                        </p:attrNameLst>
                                      </p:cBhvr>
                                      <p:tavLst>
                                        <p:tav tm="0">
                                          <p:val>
                                            <p:strVal val="#ppt_x"/>
                                          </p:val>
                                        </p:tav>
                                        <p:tav tm="100000">
                                          <p:val>
                                            <p:strVal val="#ppt_x"/>
                                          </p:val>
                                        </p:tav>
                                      </p:tavLst>
                                    </p:anim>
                                    <p:anim calcmode="lin" valueType="num">
                                      <p:cBhvr>
                                        <p:cTn id="8" dur="1000" fill="hold"/>
                                        <p:tgtEl>
                                          <p:spTgt spid="172"/>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2"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76" name="Group"/>
          <p:cNvGrpSpPr/>
          <p:nvPr/>
        </p:nvGrpSpPr>
        <p:grpSpPr>
          <a:xfrm>
            <a:off x="3465573" y="2391733"/>
            <a:ext cx="10226872" cy="9970652"/>
            <a:chOff x="0" y="0"/>
            <a:chExt cx="10226871" cy="9970651"/>
          </a:xfrm>
        </p:grpSpPr>
        <p:pic>
          <p:nvPicPr>
            <p:cNvPr id="174" name="Image" descr="Image"/>
            <p:cNvPicPr>
              <a:picLocks noChangeAspect="1"/>
            </p:cNvPicPr>
            <p:nvPr/>
          </p:nvPicPr>
          <p:blipFill>
            <a:blip r:embed="rId2">
              <a:extLst/>
            </a:blip>
            <a:stretch>
              <a:fillRect/>
            </a:stretch>
          </p:blipFill>
          <p:spPr>
            <a:xfrm>
              <a:off x="0" y="0"/>
              <a:ext cx="10226871" cy="8932533"/>
            </a:xfrm>
            <a:prstGeom prst="rect">
              <a:avLst/>
            </a:prstGeom>
            <a:ln w="12700" cap="flat">
              <a:noFill/>
              <a:miter lim="400000"/>
            </a:ln>
            <a:effectLst/>
          </p:spPr>
        </p:pic>
        <p:sp>
          <p:nvSpPr>
            <p:cNvPr id="175" name="Caption"/>
            <p:cNvSpPr/>
            <p:nvPr/>
          </p:nvSpPr>
          <p:spPr>
            <a:xfrm>
              <a:off x="0" y="9034132"/>
              <a:ext cx="10226871" cy="936520"/>
            </a:xfrm>
            <a:prstGeom prst="roundRect">
              <a:avLst>
                <a:gd name="adj" fmla="val 0"/>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algn="l" defTabSz="825500">
                <a:defRPr b="1" sz="5200">
                  <a:solidFill>
                    <a:srgbClr val="000000"/>
                  </a:solidFill>
                </a:defRPr>
              </a:pPr>
              <a:r>
                <a:t>Richard Horton, </a:t>
              </a:r>
              <a:r>
                <a:rPr i="1"/>
                <a:t>Lancet Editor</a:t>
              </a:r>
            </a:p>
          </p:txBody>
        </p:sp>
      </p:grpSp>
      <p:sp>
        <p:nvSpPr>
          <p:cNvPr id="177" name="“The case against science is straightforward: much of the scientific literature, perhaps half, may simply be untrue. Afflicted by studies with small sample sizes, tiny effects, invalid exploratory analyses, and flagrant conflicts of interest, together wi"/>
          <p:cNvSpPr txBox="1"/>
          <p:nvPr/>
        </p:nvSpPr>
        <p:spPr>
          <a:xfrm>
            <a:off x="13736842" y="2379108"/>
            <a:ext cx="7156965" cy="8957784"/>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L="642937" indent="-482203" algn="l">
              <a:lnSpc>
                <a:spcPct val="90000"/>
              </a:lnSpc>
              <a:defRPr spc="-84" sz="4200">
                <a:solidFill>
                  <a:srgbClr val="000000"/>
                </a:solidFill>
                <a:latin typeface="Helvetica Neue Medium"/>
                <a:ea typeface="Helvetica Neue Medium"/>
                <a:cs typeface="Helvetica Neue Medium"/>
                <a:sym typeface="Helvetica Neue Medium"/>
              </a:defRPr>
            </a:pPr>
            <a:r>
              <a:t>“The case against science is straightforward: </a:t>
            </a:r>
            <a:r>
              <a:rPr>
                <a:solidFill>
                  <a:schemeClr val="accent5">
                    <a:hueOff val="-82419"/>
                    <a:satOff val="-9513"/>
                    <a:lumOff val="-16343"/>
                  </a:schemeClr>
                </a:solidFill>
              </a:rPr>
              <a:t>much of the scientific literature, perhaps half, may simply be untrue.</a:t>
            </a:r>
            <a:r>
              <a:t> Afflicted by studies with small sample sizes, tiny effects, invalid exploratory analyses, and flagrant conflicts of interest, together with an obsession for pursuing fashionable trends of dubious importance, science has taken a turn towards darkness.”</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Statistika je nauka o odlučivanju u uslovima nesigurnosti"/>
          <p:cNvSpPr txBox="1"/>
          <p:nvPr>
            <p:ph type="body" sz="quarter" idx="1"/>
          </p:nvPr>
        </p:nvSpPr>
        <p:spPr>
          <a:prstGeom prst="rect">
            <a:avLst/>
          </a:prstGeom>
        </p:spPr>
        <p:txBody>
          <a:bodyPr/>
          <a:lstStyle/>
          <a:p>
            <a:pPr defTabSz="1901904">
              <a:defRPr spc="-177" sz="8892"/>
            </a:pPr>
            <a:r>
              <a:t>Statistika je nauka o odlučivanju u </a:t>
            </a:r>
            <a:r>
              <a:rPr b="1">
                <a:solidFill>
                  <a:schemeClr val="accent5">
                    <a:hueOff val="-82419"/>
                    <a:satOff val="-9513"/>
                    <a:lumOff val="-16343"/>
                  </a:schemeClr>
                </a:solidFill>
                <a:latin typeface="+mn-lt"/>
                <a:ea typeface="+mn-ea"/>
                <a:cs typeface="+mn-cs"/>
                <a:sym typeface="Helvetica Neue"/>
              </a:rPr>
              <a:t>uslovima nesigurnosti</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Merenje"/>
          <p:cNvSpPr txBox="1"/>
          <p:nvPr/>
        </p:nvSpPr>
        <p:spPr>
          <a:xfrm>
            <a:off x="9988140" y="7764626"/>
            <a:ext cx="1835203" cy="67830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a:defRPr sz="3200">
                <a:solidFill>
                  <a:srgbClr val="000000"/>
                </a:solidFill>
              </a:defRPr>
            </a:lvl1pPr>
          </a:lstStyle>
          <a:p>
            <a:pPr/>
            <a:r>
              <a:t>Merenje</a:t>
            </a:r>
          </a:p>
        </p:txBody>
      </p:sp>
      <p:sp>
        <p:nvSpPr>
          <p:cNvPr id="182" name="Podaci"/>
          <p:cNvSpPr txBox="1"/>
          <p:nvPr/>
        </p:nvSpPr>
        <p:spPr>
          <a:xfrm>
            <a:off x="10095929" y="9691235"/>
            <a:ext cx="1619625" cy="67830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a:defRPr sz="3200">
                <a:solidFill>
                  <a:srgbClr val="000000"/>
                </a:solidFill>
              </a:defRPr>
            </a:lvl1pPr>
          </a:lstStyle>
          <a:p>
            <a:pPr/>
            <a:r>
              <a:t>Podaci</a:t>
            </a:r>
          </a:p>
        </p:txBody>
      </p:sp>
      <p:sp>
        <p:nvSpPr>
          <p:cNvPr id="183" name="Analiza"/>
          <p:cNvSpPr txBox="1"/>
          <p:nvPr/>
        </p:nvSpPr>
        <p:spPr>
          <a:xfrm>
            <a:off x="10074789" y="11844785"/>
            <a:ext cx="1661904" cy="67830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a:defRPr sz="3200">
                <a:solidFill>
                  <a:srgbClr val="000000"/>
                </a:solidFill>
              </a:defRPr>
            </a:lvl1pPr>
          </a:lstStyle>
          <a:p>
            <a:pPr/>
            <a:r>
              <a:t>Analiza</a:t>
            </a:r>
          </a:p>
        </p:txBody>
      </p:sp>
      <p:sp>
        <p:nvSpPr>
          <p:cNvPr id="184" name="Tačnost…"/>
          <p:cNvSpPr txBox="1"/>
          <p:nvPr/>
        </p:nvSpPr>
        <p:spPr>
          <a:xfrm>
            <a:off x="5546338" y="7952333"/>
            <a:ext cx="2651984" cy="230275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p>
            <a:pPr>
              <a:defRPr sz="3200">
                <a:solidFill>
                  <a:srgbClr val="000000"/>
                </a:solidFill>
              </a:defRPr>
            </a:pPr>
            <a:r>
              <a:t>Tačnost</a:t>
            </a:r>
          </a:p>
          <a:p>
            <a:pPr>
              <a:defRPr sz="3200">
                <a:solidFill>
                  <a:srgbClr val="000000"/>
                </a:solidFill>
              </a:defRPr>
            </a:pPr>
            <a:r>
              <a:t>Preciznost</a:t>
            </a:r>
          </a:p>
          <a:p>
            <a:pPr>
              <a:defRPr sz="3200">
                <a:solidFill>
                  <a:srgbClr val="000000"/>
                </a:solidFill>
              </a:defRPr>
            </a:pPr>
            <a:r>
              <a:t>Pouzdanost</a:t>
            </a:r>
          </a:p>
          <a:p>
            <a:pPr>
              <a:defRPr sz="3200">
                <a:solidFill>
                  <a:srgbClr val="000000"/>
                </a:solidFill>
              </a:defRPr>
            </a:pPr>
            <a:r>
              <a:t>Valjanost</a:t>
            </a:r>
          </a:p>
        </p:txBody>
      </p:sp>
      <p:sp>
        <p:nvSpPr>
          <p:cNvPr id="185" name="Tip podataka"/>
          <p:cNvSpPr txBox="1"/>
          <p:nvPr/>
        </p:nvSpPr>
        <p:spPr>
          <a:xfrm>
            <a:off x="13635756" y="8764554"/>
            <a:ext cx="2902408" cy="67830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a:defRPr sz="3200">
                <a:solidFill>
                  <a:srgbClr val="000000"/>
                </a:solidFill>
              </a:defRPr>
            </a:lvl1pPr>
          </a:lstStyle>
          <a:p>
            <a:pPr/>
            <a:r>
              <a:t>Tip podataka</a:t>
            </a:r>
          </a:p>
        </p:txBody>
      </p:sp>
      <p:sp>
        <p:nvSpPr>
          <p:cNvPr id="186" name="Zakljucak"/>
          <p:cNvSpPr txBox="1"/>
          <p:nvPr/>
        </p:nvSpPr>
        <p:spPr>
          <a:xfrm>
            <a:off x="16684201" y="11844785"/>
            <a:ext cx="2153460" cy="678309"/>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a:defRPr sz="3200">
                <a:solidFill>
                  <a:srgbClr val="000000"/>
                </a:solidFill>
              </a:defRPr>
            </a:lvl1pPr>
          </a:lstStyle>
          <a:p>
            <a:pPr/>
            <a:r>
              <a:t>Zakljucak</a:t>
            </a:r>
          </a:p>
        </p:txBody>
      </p:sp>
      <p:grpSp>
        <p:nvGrpSpPr>
          <p:cNvPr id="194" name="Group"/>
          <p:cNvGrpSpPr/>
          <p:nvPr/>
        </p:nvGrpSpPr>
        <p:grpSpPr>
          <a:xfrm>
            <a:off x="8598265" y="1192906"/>
            <a:ext cx="4614953" cy="5607099"/>
            <a:chOff x="0" y="0"/>
            <a:chExt cx="4614951" cy="5607097"/>
          </a:xfrm>
        </p:grpSpPr>
        <p:sp>
          <p:nvSpPr>
            <p:cNvPr id="187" name="Osnovni skup"/>
            <p:cNvSpPr txBox="1"/>
            <p:nvPr/>
          </p:nvSpPr>
          <p:spPr>
            <a:xfrm>
              <a:off x="800055" y="0"/>
              <a:ext cx="3014842" cy="6783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Osnovni skup</a:t>
              </a:r>
            </a:p>
          </p:txBody>
        </p:sp>
        <p:sp>
          <p:nvSpPr>
            <p:cNvPr id="188" name="Uzorak"/>
            <p:cNvSpPr txBox="1"/>
            <p:nvPr/>
          </p:nvSpPr>
          <p:spPr>
            <a:xfrm>
              <a:off x="1485119" y="1642930"/>
              <a:ext cx="1644714" cy="6783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Uzorak</a:t>
              </a:r>
            </a:p>
          </p:txBody>
        </p:sp>
        <p:sp>
          <p:nvSpPr>
            <p:cNvPr id="189" name="Jedinica posmatranja"/>
            <p:cNvSpPr txBox="1"/>
            <p:nvPr/>
          </p:nvSpPr>
          <p:spPr>
            <a:xfrm>
              <a:off x="0" y="3285860"/>
              <a:ext cx="4614952" cy="67830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Jedinica posmatranja</a:t>
              </a:r>
            </a:p>
          </p:txBody>
        </p:sp>
        <p:sp>
          <p:nvSpPr>
            <p:cNvPr id="190" name="Varijable"/>
            <p:cNvSpPr txBox="1"/>
            <p:nvPr/>
          </p:nvSpPr>
          <p:spPr>
            <a:xfrm>
              <a:off x="1347130" y="4928790"/>
              <a:ext cx="1920691" cy="6783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Varijable</a:t>
              </a:r>
            </a:p>
          </p:txBody>
        </p:sp>
        <p:sp>
          <p:nvSpPr>
            <p:cNvPr id="191" name="Line"/>
            <p:cNvSpPr/>
            <p:nvPr/>
          </p:nvSpPr>
          <p:spPr>
            <a:xfrm>
              <a:off x="2318773" y="739294"/>
              <a:ext cx="1" cy="84265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p>
          </p:txBody>
        </p:sp>
        <p:sp>
          <p:nvSpPr>
            <p:cNvPr id="192" name="Line"/>
            <p:cNvSpPr/>
            <p:nvPr/>
          </p:nvSpPr>
          <p:spPr>
            <a:xfrm>
              <a:off x="2318773" y="2382224"/>
              <a:ext cx="1" cy="84265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p>
          </p:txBody>
        </p:sp>
        <p:sp>
          <p:nvSpPr>
            <p:cNvPr id="193" name="Line"/>
            <p:cNvSpPr/>
            <p:nvPr/>
          </p:nvSpPr>
          <p:spPr>
            <a:xfrm>
              <a:off x="2318773" y="4025154"/>
              <a:ext cx="1" cy="84265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p>
          </p:txBody>
        </p:sp>
      </p:grpSp>
      <p:sp>
        <p:nvSpPr>
          <p:cNvPr id="195" name="Line"/>
          <p:cNvSpPr/>
          <p:nvPr/>
        </p:nvSpPr>
        <p:spPr>
          <a:xfrm>
            <a:off x="10917038" y="6888493"/>
            <a:ext cx="1" cy="842649"/>
          </a:xfrm>
          <a:prstGeom prst="line">
            <a:avLst/>
          </a:prstGeom>
          <a:ln w="25400">
            <a:solidFill>
              <a:srgbClr val="000000"/>
            </a:solidFill>
            <a:miter lim="400000"/>
            <a:tailEnd type="triangle"/>
          </a:ln>
        </p:spPr>
        <p:txBody>
          <a:bodyPr lIns="71437" tIns="71437" rIns="71437" bIns="71437" anchor="ctr"/>
          <a:lstStyle/>
          <a:p>
            <a:pPr/>
          </a:p>
        </p:txBody>
      </p:sp>
      <p:sp>
        <p:nvSpPr>
          <p:cNvPr id="196" name="Line"/>
          <p:cNvSpPr/>
          <p:nvPr/>
        </p:nvSpPr>
        <p:spPr>
          <a:xfrm>
            <a:off x="10917038" y="8682384"/>
            <a:ext cx="1" cy="842649"/>
          </a:xfrm>
          <a:prstGeom prst="line">
            <a:avLst/>
          </a:prstGeom>
          <a:ln w="25400">
            <a:solidFill>
              <a:srgbClr val="000000"/>
            </a:solidFill>
            <a:miter lim="400000"/>
            <a:tailEnd type="triangle"/>
          </a:ln>
        </p:spPr>
        <p:txBody>
          <a:bodyPr lIns="71437" tIns="71437" rIns="71437" bIns="71437" anchor="ctr"/>
          <a:lstStyle/>
          <a:p>
            <a:pPr/>
          </a:p>
        </p:txBody>
      </p:sp>
      <p:sp>
        <p:nvSpPr>
          <p:cNvPr id="197" name="Line"/>
          <p:cNvSpPr/>
          <p:nvPr/>
        </p:nvSpPr>
        <p:spPr>
          <a:xfrm>
            <a:off x="10917038" y="10685839"/>
            <a:ext cx="1" cy="1111945"/>
          </a:xfrm>
          <a:prstGeom prst="line">
            <a:avLst/>
          </a:prstGeom>
          <a:ln w="25400">
            <a:solidFill>
              <a:srgbClr val="000000"/>
            </a:solidFill>
            <a:miter lim="400000"/>
            <a:tailEnd type="triangle"/>
          </a:ln>
        </p:spPr>
        <p:txBody>
          <a:bodyPr lIns="71437" tIns="71437" rIns="71437" bIns="71437" anchor="ctr"/>
          <a:lstStyle/>
          <a:p>
            <a:pPr/>
          </a:p>
        </p:txBody>
      </p:sp>
      <p:sp>
        <p:nvSpPr>
          <p:cNvPr id="198" name="Line"/>
          <p:cNvSpPr/>
          <p:nvPr/>
        </p:nvSpPr>
        <p:spPr>
          <a:xfrm flipV="1">
            <a:off x="8334984" y="8236206"/>
            <a:ext cx="1524567" cy="654624"/>
          </a:xfrm>
          <a:prstGeom prst="line">
            <a:avLst/>
          </a:prstGeom>
          <a:ln w="25400">
            <a:solidFill>
              <a:srgbClr val="000000"/>
            </a:solidFill>
            <a:miter lim="400000"/>
            <a:headEnd type="triangle"/>
            <a:tailEnd type="triangle"/>
          </a:ln>
        </p:spPr>
        <p:txBody>
          <a:bodyPr lIns="71437" tIns="71437" rIns="71437" bIns="71437" anchor="ctr"/>
          <a:lstStyle/>
          <a:p>
            <a:pPr/>
          </a:p>
        </p:txBody>
      </p:sp>
      <p:sp>
        <p:nvSpPr>
          <p:cNvPr id="199" name="Line"/>
          <p:cNvSpPr/>
          <p:nvPr/>
        </p:nvSpPr>
        <p:spPr>
          <a:xfrm>
            <a:off x="8337580" y="9077463"/>
            <a:ext cx="1519374" cy="842649"/>
          </a:xfrm>
          <a:prstGeom prst="line">
            <a:avLst/>
          </a:prstGeom>
          <a:ln w="25400">
            <a:solidFill>
              <a:srgbClr val="000000"/>
            </a:solidFill>
            <a:miter lim="400000"/>
            <a:headEnd type="triangle"/>
            <a:tailEnd type="triangle"/>
          </a:ln>
        </p:spPr>
        <p:txBody>
          <a:bodyPr lIns="71437" tIns="71437" rIns="71437" bIns="71437" anchor="ctr"/>
          <a:lstStyle/>
          <a:p>
            <a:pPr/>
          </a:p>
        </p:txBody>
      </p:sp>
      <p:sp>
        <p:nvSpPr>
          <p:cNvPr id="200" name="Line"/>
          <p:cNvSpPr/>
          <p:nvPr/>
        </p:nvSpPr>
        <p:spPr>
          <a:xfrm>
            <a:off x="11951932" y="8236207"/>
            <a:ext cx="1619625" cy="842650"/>
          </a:xfrm>
          <a:prstGeom prst="line">
            <a:avLst/>
          </a:prstGeom>
          <a:ln w="25400">
            <a:solidFill>
              <a:srgbClr val="000000"/>
            </a:solidFill>
            <a:miter lim="400000"/>
            <a:headEnd type="triangle"/>
            <a:tailEnd type="triangle"/>
          </a:ln>
        </p:spPr>
        <p:txBody>
          <a:bodyPr lIns="71437" tIns="71437" rIns="71437" bIns="71437" anchor="ctr"/>
          <a:lstStyle/>
          <a:p>
            <a:pPr/>
          </a:p>
        </p:txBody>
      </p:sp>
      <p:sp>
        <p:nvSpPr>
          <p:cNvPr id="201" name="Line"/>
          <p:cNvSpPr/>
          <p:nvPr/>
        </p:nvSpPr>
        <p:spPr>
          <a:xfrm flipV="1">
            <a:off x="11951933" y="9225176"/>
            <a:ext cx="1630293" cy="663210"/>
          </a:xfrm>
          <a:prstGeom prst="line">
            <a:avLst/>
          </a:prstGeom>
          <a:ln w="25400">
            <a:solidFill>
              <a:srgbClr val="000000"/>
            </a:solidFill>
            <a:miter lim="400000"/>
            <a:headEnd type="triangle"/>
            <a:tailEnd type="triangle"/>
          </a:ln>
        </p:spPr>
        <p:txBody>
          <a:bodyPr lIns="71437" tIns="71437" rIns="71437" bIns="71437" anchor="ctr"/>
          <a:lstStyle/>
          <a:p>
            <a:pPr/>
          </a:p>
        </p:txBody>
      </p:sp>
      <p:sp>
        <p:nvSpPr>
          <p:cNvPr id="202" name="Line"/>
          <p:cNvSpPr/>
          <p:nvPr/>
        </p:nvSpPr>
        <p:spPr>
          <a:xfrm>
            <a:off x="11872721" y="12238670"/>
            <a:ext cx="4675455" cy="1"/>
          </a:xfrm>
          <a:prstGeom prst="line">
            <a:avLst/>
          </a:prstGeom>
          <a:ln w="25400">
            <a:solidFill>
              <a:srgbClr val="000000"/>
            </a:solidFill>
            <a:miter lim="400000"/>
            <a:tailEnd type="triangle"/>
          </a:ln>
        </p:spPr>
        <p:txBody>
          <a:bodyPr lIns="71437" tIns="71437" rIns="71437" bIns="71437" anchor="ctr"/>
          <a:lstStyle/>
          <a:p>
            <a:pPr/>
          </a:p>
        </p:txBody>
      </p:sp>
      <p:sp>
        <p:nvSpPr>
          <p:cNvPr id="203" name="Line"/>
          <p:cNvSpPr/>
          <p:nvPr/>
        </p:nvSpPr>
        <p:spPr>
          <a:xfrm rot="16205812">
            <a:off x="9925189" y="3998996"/>
            <a:ext cx="10290962" cy="543448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358"/>
                </a:moveTo>
                <a:lnTo>
                  <a:pt x="21534" y="21600"/>
                </a:lnTo>
                <a:lnTo>
                  <a:pt x="21600" y="0"/>
                </a:lnTo>
              </a:path>
            </a:pathLst>
          </a:custGeom>
          <a:ln w="25400">
            <a:solidFill>
              <a:srgbClr val="000000"/>
            </a:solidFill>
            <a:miter lim="400000"/>
            <a:tailEnd type="triangle"/>
          </a:ln>
        </p:spPr>
        <p:txBody>
          <a:bodyPr lIns="71437" tIns="71437" rIns="71437" bIns="71437" anchor="ctr"/>
          <a:lstStyle/>
          <a:p>
            <a:pP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12" name="Group"/>
          <p:cNvGrpSpPr/>
          <p:nvPr/>
        </p:nvGrpSpPr>
        <p:grpSpPr>
          <a:xfrm>
            <a:off x="9884523" y="4054450"/>
            <a:ext cx="4614953" cy="5607099"/>
            <a:chOff x="0" y="0"/>
            <a:chExt cx="4614951" cy="5607097"/>
          </a:xfrm>
        </p:grpSpPr>
        <p:sp>
          <p:nvSpPr>
            <p:cNvPr id="205" name="Osnovni skup"/>
            <p:cNvSpPr txBox="1"/>
            <p:nvPr/>
          </p:nvSpPr>
          <p:spPr>
            <a:xfrm>
              <a:off x="800055" y="0"/>
              <a:ext cx="3014842" cy="6783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Osnovni skup</a:t>
              </a:r>
            </a:p>
          </p:txBody>
        </p:sp>
        <p:sp>
          <p:nvSpPr>
            <p:cNvPr id="206" name="Uzorak"/>
            <p:cNvSpPr txBox="1"/>
            <p:nvPr/>
          </p:nvSpPr>
          <p:spPr>
            <a:xfrm>
              <a:off x="1485119" y="1642930"/>
              <a:ext cx="1644714" cy="6783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Uzorak</a:t>
              </a:r>
            </a:p>
          </p:txBody>
        </p:sp>
        <p:sp>
          <p:nvSpPr>
            <p:cNvPr id="207" name="Jedinica posmatranja"/>
            <p:cNvSpPr txBox="1"/>
            <p:nvPr/>
          </p:nvSpPr>
          <p:spPr>
            <a:xfrm>
              <a:off x="0" y="3285860"/>
              <a:ext cx="4614952" cy="67830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Jedinica posmatranja</a:t>
              </a:r>
            </a:p>
          </p:txBody>
        </p:sp>
        <p:sp>
          <p:nvSpPr>
            <p:cNvPr id="208" name="Varijable"/>
            <p:cNvSpPr txBox="1"/>
            <p:nvPr/>
          </p:nvSpPr>
          <p:spPr>
            <a:xfrm>
              <a:off x="1347130" y="4928790"/>
              <a:ext cx="1920691" cy="67830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a:defRPr sz="3200">
                  <a:solidFill>
                    <a:srgbClr val="000000"/>
                  </a:solidFill>
                </a:defRPr>
              </a:lvl1pPr>
            </a:lstStyle>
            <a:p>
              <a:pPr/>
              <a:r>
                <a:t>Varijable</a:t>
              </a:r>
            </a:p>
          </p:txBody>
        </p:sp>
        <p:sp>
          <p:nvSpPr>
            <p:cNvPr id="209" name="Line"/>
            <p:cNvSpPr/>
            <p:nvPr/>
          </p:nvSpPr>
          <p:spPr>
            <a:xfrm>
              <a:off x="2318773" y="739294"/>
              <a:ext cx="1" cy="84265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p>
          </p:txBody>
        </p:sp>
        <p:sp>
          <p:nvSpPr>
            <p:cNvPr id="210" name="Line"/>
            <p:cNvSpPr/>
            <p:nvPr/>
          </p:nvSpPr>
          <p:spPr>
            <a:xfrm>
              <a:off x="2318773" y="2382224"/>
              <a:ext cx="1" cy="84265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p>
          </p:txBody>
        </p:sp>
        <p:sp>
          <p:nvSpPr>
            <p:cNvPr id="211" name="Line"/>
            <p:cNvSpPr/>
            <p:nvPr/>
          </p:nvSpPr>
          <p:spPr>
            <a:xfrm>
              <a:off x="2318773" y="4025154"/>
              <a:ext cx="1" cy="84265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p>
          </p:txBody>
        </p:sp>
      </p:grpSp>
      <p:sp>
        <p:nvSpPr>
          <p:cNvPr id="213" name="Istraživačko pitanje"/>
          <p:cNvSpPr txBox="1"/>
          <p:nvPr/>
        </p:nvSpPr>
        <p:spPr>
          <a:xfrm>
            <a:off x="9718916" y="1648466"/>
            <a:ext cx="4946168" cy="78762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defRPr sz="4400"/>
            </a:lvl1pPr>
          </a:lstStyle>
          <a:p>
            <a:pPr/>
            <a:r>
              <a:t>Istraživačko pitanje</a:t>
            </a:r>
          </a:p>
        </p:txBody>
      </p:sp>
      <p:sp>
        <p:nvSpPr>
          <p:cNvPr id="214" name="Line"/>
          <p:cNvSpPr/>
          <p:nvPr/>
        </p:nvSpPr>
        <p:spPr>
          <a:xfrm>
            <a:off x="12192000" y="2557304"/>
            <a:ext cx="1" cy="1384889"/>
          </a:xfrm>
          <a:prstGeom prst="line">
            <a:avLst/>
          </a:prstGeom>
          <a:ln w="25400">
            <a:solidFill>
              <a:srgbClr val="5E5E5E"/>
            </a:solidFill>
            <a:custDash>
              <a:ds d="200000" sp="200000"/>
            </a:custDash>
            <a:miter lim="400000"/>
            <a:tailEnd type="triangle"/>
          </a:ln>
        </p:spPr>
        <p:txBody>
          <a:bodyPr lIns="71437" tIns="71437" rIns="71437" bIns="71437" anchor="ctr"/>
          <a:lstStyle/>
          <a:p>
            <a:pP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6" presetID="23" grpId="1" fill="hold">
                                  <p:stCondLst>
                                    <p:cond delay="0"/>
                                  </p:stCondLst>
                                  <p:iterate type="el" backwards="0">
                                    <p:tmAbs val="0"/>
                                  </p:iterate>
                                  <p:childTnLst>
                                    <p:set>
                                      <p:cBhvr>
                                        <p:cTn id="6" fill="hold"/>
                                        <p:tgtEl>
                                          <p:spTgt spid="213"/>
                                        </p:tgtEl>
                                        <p:attrNameLst>
                                          <p:attrName>style.visibility</p:attrName>
                                        </p:attrNameLst>
                                      </p:cBhvr>
                                      <p:to>
                                        <p:strVal val="visible"/>
                                      </p:to>
                                    </p:set>
                                    <p:anim calcmode="lin" valueType="num">
                                      <p:cBhvr>
                                        <p:cTn id="7" dur="1000" fill="hold"/>
                                        <p:tgtEl>
                                          <p:spTgt spid="213"/>
                                        </p:tgtEl>
                                        <p:attrNameLst>
                                          <p:attrName>ppt_w</p:attrName>
                                        </p:attrNameLst>
                                      </p:cBhvr>
                                      <p:tavLst>
                                        <p:tav tm="0">
                                          <p:val>
                                            <p:fltVal val="0"/>
                                          </p:val>
                                        </p:tav>
                                        <p:tav tm="100000">
                                          <p:val>
                                            <p:strVal val="#ppt_w"/>
                                          </p:val>
                                        </p:tav>
                                      </p:tavLst>
                                    </p:anim>
                                    <p:anim calcmode="lin" valueType="num">
                                      <p:cBhvr>
                                        <p:cTn id="8" dur="1000" fill="hold"/>
                                        <p:tgtEl>
                                          <p:spTgt spid="213"/>
                                        </p:tgtEl>
                                        <p:attrNameLst>
                                          <p:attrName>ppt_h</p:attrName>
                                        </p:attrNameLst>
                                      </p:cBhvr>
                                      <p:tavLst>
                                        <p:tav tm="0">
                                          <p:val>
                                            <p:fltVal val="0"/>
                                          </p:val>
                                        </p:tav>
                                        <p:tav tm="100000">
                                          <p:val>
                                            <p:strVal val="#ppt_h"/>
                                          </p:val>
                                        </p:tav>
                                      </p:tavLst>
                                    </p:anim>
                                  </p:childTnLst>
                                </p:cTn>
                              </p:par>
                            </p:childTnLst>
                          </p:cTn>
                        </p:par>
                        <p:par>
                          <p:cTn id="9" fill="hold">
                            <p:stCondLst>
                              <p:cond delay="1000"/>
                            </p:stCondLst>
                            <p:childTnLst>
                              <p:par>
                                <p:cTn id="10" presetClass="entr" nodeType="afterEffect" presetSubtype="16" presetID="23" grpId="2" fill="hold">
                                  <p:stCondLst>
                                    <p:cond delay="0"/>
                                  </p:stCondLst>
                                  <p:iterate type="el" backwards="0">
                                    <p:tmAbs val="0"/>
                                  </p:iterate>
                                  <p:childTnLst>
                                    <p:set>
                                      <p:cBhvr>
                                        <p:cTn id="11" fill="hold"/>
                                        <p:tgtEl>
                                          <p:spTgt spid="214"/>
                                        </p:tgtEl>
                                        <p:attrNameLst>
                                          <p:attrName>style.visibility</p:attrName>
                                        </p:attrNameLst>
                                      </p:cBhvr>
                                      <p:to>
                                        <p:strVal val="visible"/>
                                      </p:to>
                                    </p:set>
                                    <p:anim calcmode="lin" valueType="num">
                                      <p:cBhvr>
                                        <p:cTn id="12" dur="1000" fill="hold"/>
                                        <p:tgtEl>
                                          <p:spTgt spid="214"/>
                                        </p:tgtEl>
                                        <p:attrNameLst>
                                          <p:attrName>ppt_w</p:attrName>
                                        </p:attrNameLst>
                                      </p:cBhvr>
                                      <p:tavLst>
                                        <p:tav tm="0">
                                          <p:val>
                                            <p:fltVal val="0"/>
                                          </p:val>
                                        </p:tav>
                                        <p:tav tm="100000">
                                          <p:val>
                                            <p:strVal val="#ppt_w"/>
                                          </p:val>
                                        </p:tav>
                                      </p:tavLst>
                                    </p:anim>
                                    <p:anim calcmode="lin" valueType="num">
                                      <p:cBhvr>
                                        <p:cTn id="13" dur="1000" fill="hold"/>
                                        <p:tgtEl>
                                          <p:spTgt spid="214"/>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3" grpId="1"/>
      <p:bldP build="whole" bldLvl="1" animBg="1" rev="0" advAuto="0" spid="214" grpId="2"/>
    </p:bldLst>
  </p:timing>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2438339"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821531" rtl="0" fontAlgn="auto" latinLnBrk="0" hangingPunct="0">
          <a:lnSpc>
            <a:spcPct val="100000"/>
          </a:lnSpc>
          <a:spcBef>
            <a:spcPts val="0"/>
          </a:spcBef>
          <a:spcAft>
            <a:spcPts val="0"/>
          </a:spcAft>
          <a:buClrTx/>
          <a:buSzTx/>
          <a:buFontTx/>
          <a:buNone/>
          <a:tabLst/>
          <a:defRPr b="0" baseline="0" cap="none" i="0" spc="0" strike="noStrike" sz="30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71437" tIns="71437" rIns="71437" bIns="71437" numCol="1" spcCol="38100" rtlCol="0" anchor="ctr" upright="0">
        <a:spAutoFit/>
      </a:bodyPr>
      <a:lstStyle>
        <a:defPPr marL="0" marR="0" indent="0" algn="ctr" defTabSz="2438339"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